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2004000" cy="44958000"/>
  <p:notesSz cx="6858000" cy="9945688"/>
  <p:defaultTextStyle>
    <a:defPPr>
      <a:defRPr lang="en-US"/>
    </a:defPPr>
    <a:lvl1pPr algn="l" rtl="0" fontAlgn="base">
      <a:spcBef>
        <a:spcPct val="0"/>
      </a:spcBef>
      <a:spcAft>
        <a:spcPct val="0"/>
      </a:spcAft>
      <a:defRPr sz="4000" kern="1200">
        <a:solidFill>
          <a:schemeClr val="tx1"/>
        </a:solidFill>
        <a:latin typeface="Helvetica" charset="0"/>
        <a:ea typeface="+mn-ea"/>
        <a:cs typeface="+mn-cs"/>
      </a:defRPr>
    </a:lvl1pPr>
    <a:lvl2pPr marL="457200" algn="l" rtl="0" fontAlgn="base">
      <a:spcBef>
        <a:spcPct val="0"/>
      </a:spcBef>
      <a:spcAft>
        <a:spcPct val="0"/>
      </a:spcAft>
      <a:defRPr sz="4000" kern="1200">
        <a:solidFill>
          <a:schemeClr val="tx1"/>
        </a:solidFill>
        <a:latin typeface="Helvetica" charset="0"/>
        <a:ea typeface="+mn-ea"/>
        <a:cs typeface="+mn-cs"/>
      </a:defRPr>
    </a:lvl2pPr>
    <a:lvl3pPr marL="914400" algn="l" rtl="0" fontAlgn="base">
      <a:spcBef>
        <a:spcPct val="0"/>
      </a:spcBef>
      <a:spcAft>
        <a:spcPct val="0"/>
      </a:spcAft>
      <a:defRPr sz="4000" kern="1200">
        <a:solidFill>
          <a:schemeClr val="tx1"/>
        </a:solidFill>
        <a:latin typeface="Helvetica" charset="0"/>
        <a:ea typeface="+mn-ea"/>
        <a:cs typeface="+mn-cs"/>
      </a:defRPr>
    </a:lvl3pPr>
    <a:lvl4pPr marL="1371600" algn="l" rtl="0" fontAlgn="base">
      <a:spcBef>
        <a:spcPct val="0"/>
      </a:spcBef>
      <a:spcAft>
        <a:spcPct val="0"/>
      </a:spcAft>
      <a:defRPr sz="4000" kern="1200">
        <a:solidFill>
          <a:schemeClr val="tx1"/>
        </a:solidFill>
        <a:latin typeface="Helvetica" charset="0"/>
        <a:ea typeface="+mn-ea"/>
        <a:cs typeface="+mn-cs"/>
      </a:defRPr>
    </a:lvl4pPr>
    <a:lvl5pPr marL="1828800" algn="l" rtl="0" fontAlgn="base">
      <a:spcBef>
        <a:spcPct val="0"/>
      </a:spcBef>
      <a:spcAft>
        <a:spcPct val="0"/>
      </a:spcAft>
      <a:defRPr sz="4000" kern="1200">
        <a:solidFill>
          <a:schemeClr val="tx1"/>
        </a:solidFill>
        <a:latin typeface="Helvetica" charset="0"/>
        <a:ea typeface="+mn-ea"/>
        <a:cs typeface="+mn-cs"/>
      </a:defRPr>
    </a:lvl5pPr>
    <a:lvl6pPr marL="2286000" algn="l" defTabSz="914400" rtl="0" eaLnBrk="1" latinLnBrk="0" hangingPunct="1">
      <a:defRPr sz="4000" kern="1200">
        <a:solidFill>
          <a:schemeClr val="tx1"/>
        </a:solidFill>
        <a:latin typeface="Helvetica" charset="0"/>
        <a:ea typeface="+mn-ea"/>
        <a:cs typeface="+mn-cs"/>
      </a:defRPr>
    </a:lvl6pPr>
    <a:lvl7pPr marL="2743200" algn="l" defTabSz="914400" rtl="0" eaLnBrk="1" latinLnBrk="0" hangingPunct="1">
      <a:defRPr sz="4000" kern="1200">
        <a:solidFill>
          <a:schemeClr val="tx1"/>
        </a:solidFill>
        <a:latin typeface="Helvetica" charset="0"/>
        <a:ea typeface="+mn-ea"/>
        <a:cs typeface="+mn-cs"/>
      </a:defRPr>
    </a:lvl7pPr>
    <a:lvl8pPr marL="3200400" algn="l" defTabSz="914400" rtl="0" eaLnBrk="1" latinLnBrk="0" hangingPunct="1">
      <a:defRPr sz="4000" kern="1200">
        <a:solidFill>
          <a:schemeClr val="tx1"/>
        </a:solidFill>
        <a:latin typeface="Helvetica" charset="0"/>
        <a:ea typeface="+mn-ea"/>
        <a:cs typeface="+mn-cs"/>
      </a:defRPr>
    </a:lvl8pPr>
    <a:lvl9pPr marL="3657600" algn="l" defTabSz="914400" rtl="0" eaLnBrk="1" latinLnBrk="0" hangingPunct="1">
      <a:defRPr sz="4000" kern="1200">
        <a:solidFill>
          <a:schemeClr val="tx1"/>
        </a:solidFill>
        <a:latin typeface="Helvetic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18B0"/>
    <a:srgbClr val="FFFFE1"/>
    <a:srgbClr val="FFF3F3"/>
    <a:srgbClr val="FFE5E5"/>
    <a:srgbClr val="99FF99"/>
    <a:srgbClr val="CCFFCC"/>
    <a:srgbClr val="FFFFFF"/>
    <a:srgbClr val="FFFF00"/>
  </p:clrMru>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ematski slog 1 – poudarek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8971" autoAdjust="0"/>
  </p:normalViewPr>
  <p:slideViewPr>
    <p:cSldViewPr>
      <p:cViewPr varScale="1">
        <p:scale>
          <a:sx n="20" d="100"/>
          <a:sy n="20" d="100"/>
        </p:scale>
        <p:origin x="-3522" y="-252"/>
      </p:cViewPr>
      <p:guideLst>
        <p:guide orient="horz" pos="4640"/>
        <p:guide orient="horz" pos="23166"/>
        <p:guide pos="3528"/>
        <p:guide pos="4753"/>
        <p:guide pos="9433"/>
        <p:guide pos="16632"/>
        <p:guide pos="-1225"/>
        <p:guide pos="10619"/>
        <p:guide pos="15481"/>
        <p:guide pos="21385"/>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95300"/>
          </a:xfrm>
          <a:prstGeom prst="rect">
            <a:avLst/>
          </a:prstGeom>
          <a:noFill/>
          <a:ln w="9525">
            <a:noFill/>
            <a:miter lim="800000"/>
            <a:headEnd/>
            <a:tailEnd/>
          </a:ln>
          <a:effectLst/>
        </p:spPr>
        <p:txBody>
          <a:bodyPr vert="horz" wrap="square" lIns="17550" tIns="8776" rIns="17550" bIns="8776" numCol="1" anchor="t" anchorCtr="0" compatLnSpc="1">
            <a:prstTxWarp prst="textNoShape">
              <a:avLst/>
            </a:prstTxWarp>
          </a:bodyPr>
          <a:lstStyle>
            <a:lvl1pPr defTabSz="176213">
              <a:defRPr sz="200">
                <a:latin typeface="Times New Roman" pitchFamily="18" charset="0"/>
              </a:defRPr>
            </a:lvl1pPr>
          </a:lstStyle>
          <a:p>
            <a:endParaRPr lang="en-US"/>
          </a:p>
        </p:txBody>
      </p:sp>
      <p:sp>
        <p:nvSpPr>
          <p:cNvPr id="4099" name="Rectangle 3"/>
          <p:cNvSpPr>
            <a:spLocks noGrp="1" noChangeArrowheads="1"/>
          </p:cNvSpPr>
          <p:nvPr>
            <p:ph type="dt" sz="quarter" idx="1"/>
          </p:nvPr>
        </p:nvSpPr>
        <p:spPr bwMode="auto">
          <a:xfrm>
            <a:off x="3884613" y="0"/>
            <a:ext cx="2971800" cy="495300"/>
          </a:xfrm>
          <a:prstGeom prst="rect">
            <a:avLst/>
          </a:prstGeom>
          <a:noFill/>
          <a:ln w="9525">
            <a:noFill/>
            <a:miter lim="800000"/>
            <a:headEnd/>
            <a:tailEnd/>
          </a:ln>
          <a:effectLst/>
        </p:spPr>
        <p:txBody>
          <a:bodyPr vert="horz" wrap="square" lIns="17550" tIns="8776" rIns="17550" bIns="8776" numCol="1" anchor="t" anchorCtr="0" compatLnSpc="1">
            <a:prstTxWarp prst="textNoShape">
              <a:avLst/>
            </a:prstTxWarp>
          </a:bodyPr>
          <a:lstStyle>
            <a:lvl1pPr algn="r" defTabSz="176213">
              <a:defRPr sz="200">
                <a:latin typeface="Times New Roman" pitchFamily="18" charset="0"/>
              </a:defRPr>
            </a:lvl1pPr>
          </a:lstStyle>
          <a:p>
            <a:endParaRPr lang="en-US"/>
          </a:p>
        </p:txBody>
      </p:sp>
      <p:sp>
        <p:nvSpPr>
          <p:cNvPr id="4100" name="Rectangle 4"/>
          <p:cNvSpPr>
            <a:spLocks noGrp="1" noChangeArrowheads="1"/>
          </p:cNvSpPr>
          <p:nvPr>
            <p:ph type="ftr" sz="quarter" idx="2"/>
          </p:nvPr>
        </p:nvSpPr>
        <p:spPr bwMode="auto">
          <a:xfrm>
            <a:off x="0" y="9448800"/>
            <a:ext cx="2971800" cy="495300"/>
          </a:xfrm>
          <a:prstGeom prst="rect">
            <a:avLst/>
          </a:prstGeom>
          <a:noFill/>
          <a:ln w="9525">
            <a:noFill/>
            <a:miter lim="800000"/>
            <a:headEnd/>
            <a:tailEnd/>
          </a:ln>
          <a:effectLst/>
        </p:spPr>
        <p:txBody>
          <a:bodyPr vert="horz" wrap="square" lIns="17550" tIns="8776" rIns="17550" bIns="8776" numCol="1" anchor="b" anchorCtr="0" compatLnSpc="1">
            <a:prstTxWarp prst="textNoShape">
              <a:avLst/>
            </a:prstTxWarp>
          </a:bodyPr>
          <a:lstStyle>
            <a:lvl1pPr defTabSz="176213">
              <a:defRPr sz="200">
                <a:latin typeface="Times New Roman" pitchFamily="18" charset="0"/>
              </a:defRPr>
            </a:lvl1pPr>
          </a:lstStyle>
          <a:p>
            <a:endParaRPr lang="en-US"/>
          </a:p>
        </p:txBody>
      </p:sp>
      <p:sp>
        <p:nvSpPr>
          <p:cNvPr id="4101" name="Rectangle 5"/>
          <p:cNvSpPr>
            <a:spLocks noGrp="1" noChangeArrowheads="1"/>
          </p:cNvSpPr>
          <p:nvPr>
            <p:ph type="sldNum" sz="quarter" idx="3"/>
          </p:nvPr>
        </p:nvSpPr>
        <p:spPr bwMode="auto">
          <a:xfrm>
            <a:off x="3884613" y="9448800"/>
            <a:ext cx="2971800" cy="495300"/>
          </a:xfrm>
          <a:prstGeom prst="rect">
            <a:avLst/>
          </a:prstGeom>
          <a:noFill/>
          <a:ln w="9525">
            <a:noFill/>
            <a:miter lim="800000"/>
            <a:headEnd/>
            <a:tailEnd/>
          </a:ln>
          <a:effectLst/>
        </p:spPr>
        <p:txBody>
          <a:bodyPr vert="horz" wrap="square" lIns="17550" tIns="8776" rIns="17550" bIns="8776" numCol="1" anchor="b" anchorCtr="0" compatLnSpc="1">
            <a:prstTxWarp prst="textNoShape">
              <a:avLst/>
            </a:prstTxWarp>
          </a:bodyPr>
          <a:lstStyle>
            <a:lvl1pPr algn="r" defTabSz="176213">
              <a:defRPr sz="200">
                <a:latin typeface="Times New Roman" pitchFamily="18" charset="0"/>
              </a:defRPr>
            </a:lvl1pPr>
          </a:lstStyle>
          <a:p>
            <a:fld id="{20F03415-E51D-4CC3-82EA-F8C11389CE05}"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10243" name="Rectangle 3"/>
          <p:cNvSpPr>
            <a:spLocks noGrp="1" noChangeArrowheads="1"/>
          </p:cNvSpPr>
          <p:nvPr>
            <p:ph type="dt" idx="1"/>
          </p:nvPr>
        </p:nvSpPr>
        <p:spPr bwMode="auto">
          <a:xfrm>
            <a:off x="3884613"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10244" name="Rectangle 4"/>
          <p:cNvSpPr>
            <a:spLocks noGrp="1" noRot="1" noChangeAspect="1" noChangeArrowheads="1" noTextEdit="1"/>
          </p:cNvSpPr>
          <p:nvPr>
            <p:ph type="sldImg" idx="2"/>
          </p:nvPr>
        </p:nvSpPr>
        <p:spPr bwMode="auto">
          <a:xfrm>
            <a:off x="2101850" y="746125"/>
            <a:ext cx="2654300" cy="3729038"/>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724400"/>
            <a:ext cx="5486400" cy="4475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9445625"/>
            <a:ext cx="2971800"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10247" name="Rectangle 7"/>
          <p:cNvSpPr>
            <a:spLocks noGrp="1" noChangeArrowheads="1"/>
          </p:cNvSpPr>
          <p:nvPr>
            <p:ph type="sldNum" sz="quarter" idx="5"/>
          </p:nvPr>
        </p:nvSpPr>
        <p:spPr bwMode="auto">
          <a:xfrm>
            <a:off x="3884613" y="9445625"/>
            <a:ext cx="2971800"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CE740C7F-CC96-4D8F-9BAE-B0CAC7BC6F9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D0C947-F45B-4053-BC18-5D728DC3C9B4}" type="slidenum">
              <a:rPr lang="en-US"/>
              <a:pPr/>
              <a:t>1</a:t>
            </a:fld>
            <a:endParaRPr lang="en-US"/>
          </a:p>
        </p:txBody>
      </p:sp>
      <p:sp>
        <p:nvSpPr>
          <p:cNvPr id="11266" name="Rectangle 1026"/>
          <p:cNvSpPr>
            <a:spLocks noGrp="1" noRot="1" noChangeAspect="1" noChangeArrowheads="1" noTextEdit="1"/>
          </p:cNvSpPr>
          <p:nvPr>
            <p:ph type="sldImg"/>
          </p:nvPr>
        </p:nvSpPr>
        <p:spPr>
          <a:ln/>
        </p:spPr>
      </p:sp>
      <p:sp>
        <p:nvSpPr>
          <p:cNvPr id="11267" name="Rectangle 1027"/>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2400300" y="13966825"/>
            <a:ext cx="27203400" cy="9636125"/>
          </a:xfrm>
        </p:spPr>
        <p:txBody>
          <a:bodyPr/>
          <a:lstStyle/>
          <a:p>
            <a:r>
              <a:rPr lang="sl-SI" smtClean="0"/>
              <a:t>Kliknite, če želite urediti slog naslova matrice</a:t>
            </a:r>
            <a:endParaRPr lang="sl-SI"/>
          </a:p>
        </p:txBody>
      </p:sp>
      <p:sp>
        <p:nvSpPr>
          <p:cNvPr id="3" name="Podnaslov 2"/>
          <p:cNvSpPr>
            <a:spLocks noGrp="1"/>
          </p:cNvSpPr>
          <p:nvPr>
            <p:ph type="subTitle" idx="1"/>
          </p:nvPr>
        </p:nvSpPr>
        <p:spPr>
          <a:xfrm>
            <a:off x="4800600" y="25476200"/>
            <a:ext cx="22402800" cy="114887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l-SI" smtClean="0"/>
              <a:t>Kliknite, če želite urediti slog podnaslova matrice</a:t>
            </a:r>
            <a:endParaRPr lang="sl-SI"/>
          </a:p>
        </p:txBody>
      </p:sp>
      <p:sp>
        <p:nvSpPr>
          <p:cNvPr id="4" name="Ograda datuma 3"/>
          <p:cNvSpPr>
            <a:spLocks noGrp="1"/>
          </p:cNvSpPr>
          <p:nvPr>
            <p:ph type="dt" sz="half" idx="10"/>
          </p:nvPr>
        </p:nvSpPr>
        <p:spPr/>
        <p:txBody>
          <a:bodyPr/>
          <a:lstStyle>
            <a:lvl1pPr>
              <a:defRPr/>
            </a:lvl1pPr>
          </a:lstStyle>
          <a:p>
            <a:endParaRPr lang="en-US"/>
          </a:p>
        </p:txBody>
      </p:sp>
      <p:sp>
        <p:nvSpPr>
          <p:cNvPr id="5" name="Ograda noge 4"/>
          <p:cNvSpPr>
            <a:spLocks noGrp="1"/>
          </p:cNvSpPr>
          <p:nvPr>
            <p:ph type="ftr" sz="quarter" idx="11"/>
          </p:nvPr>
        </p:nvSpPr>
        <p:spPr/>
        <p:txBody>
          <a:bodyPr/>
          <a:lstStyle>
            <a:lvl1pPr>
              <a:defRPr/>
            </a:lvl1pPr>
          </a:lstStyle>
          <a:p>
            <a:endParaRPr lang="en-US"/>
          </a:p>
        </p:txBody>
      </p:sp>
      <p:sp>
        <p:nvSpPr>
          <p:cNvPr id="6" name="Ograda številke diapozitiva 5"/>
          <p:cNvSpPr>
            <a:spLocks noGrp="1"/>
          </p:cNvSpPr>
          <p:nvPr>
            <p:ph type="sldNum" sz="quarter" idx="12"/>
          </p:nvPr>
        </p:nvSpPr>
        <p:spPr/>
        <p:txBody>
          <a:bodyPr/>
          <a:lstStyle>
            <a:lvl1pPr>
              <a:defRPr/>
            </a:lvl1pPr>
          </a:lstStyle>
          <a:p>
            <a:fld id="{AEE1BAEC-86DB-41B0-9F3A-5A6A5D3688A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idx="1"/>
          </p:nvPr>
        </p:nvSpPr>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lvl1pPr>
              <a:defRPr/>
            </a:lvl1pPr>
          </a:lstStyle>
          <a:p>
            <a:endParaRPr lang="en-US"/>
          </a:p>
        </p:txBody>
      </p:sp>
      <p:sp>
        <p:nvSpPr>
          <p:cNvPr id="5" name="Ograda noge 4"/>
          <p:cNvSpPr>
            <a:spLocks noGrp="1"/>
          </p:cNvSpPr>
          <p:nvPr>
            <p:ph type="ftr" sz="quarter" idx="11"/>
          </p:nvPr>
        </p:nvSpPr>
        <p:spPr/>
        <p:txBody>
          <a:bodyPr/>
          <a:lstStyle>
            <a:lvl1pPr>
              <a:defRPr/>
            </a:lvl1pPr>
          </a:lstStyle>
          <a:p>
            <a:endParaRPr lang="en-US"/>
          </a:p>
        </p:txBody>
      </p:sp>
      <p:sp>
        <p:nvSpPr>
          <p:cNvPr id="6" name="Ograda številke diapozitiva 5"/>
          <p:cNvSpPr>
            <a:spLocks noGrp="1"/>
          </p:cNvSpPr>
          <p:nvPr>
            <p:ph type="sldNum" sz="quarter" idx="12"/>
          </p:nvPr>
        </p:nvSpPr>
        <p:spPr/>
        <p:txBody>
          <a:bodyPr/>
          <a:lstStyle>
            <a:lvl1pPr>
              <a:defRPr/>
            </a:lvl1pPr>
          </a:lstStyle>
          <a:p>
            <a:fld id="{40680FD2-A65C-473E-B517-15CA904B8F5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2528888" y="28889325"/>
            <a:ext cx="27203400" cy="8929688"/>
          </a:xfrm>
        </p:spPr>
        <p:txBody>
          <a:bodyPr anchor="t"/>
          <a:lstStyle>
            <a:lvl1pPr algn="l">
              <a:defRPr sz="4000" b="1" cap="all"/>
            </a:lvl1pPr>
          </a:lstStyle>
          <a:p>
            <a:r>
              <a:rPr lang="sl-SI" smtClean="0"/>
              <a:t>Kliknite, če želite urediti slog naslova matrice</a:t>
            </a:r>
            <a:endParaRPr lang="sl-SI"/>
          </a:p>
        </p:txBody>
      </p:sp>
      <p:sp>
        <p:nvSpPr>
          <p:cNvPr id="3" name="Ograda besedila 2"/>
          <p:cNvSpPr>
            <a:spLocks noGrp="1"/>
          </p:cNvSpPr>
          <p:nvPr>
            <p:ph type="body" idx="1"/>
          </p:nvPr>
        </p:nvSpPr>
        <p:spPr>
          <a:xfrm>
            <a:off x="2528888" y="19054763"/>
            <a:ext cx="27203400" cy="983456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l-SI" smtClean="0"/>
              <a:t>Kliknite, če želite urediti sloge besedila matrice</a:t>
            </a:r>
          </a:p>
        </p:txBody>
      </p:sp>
      <p:sp>
        <p:nvSpPr>
          <p:cNvPr id="4" name="Ograda datuma 3"/>
          <p:cNvSpPr>
            <a:spLocks noGrp="1"/>
          </p:cNvSpPr>
          <p:nvPr>
            <p:ph type="dt" sz="half" idx="10"/>
          </p:nvPr>
        </p:nvSpPr>
        <p:spPr/>
        <p:txBody>
          <a:bodyPr/>
          <a:lstStyle>
            <a:lvl1pPr>
              <a:defRPr/>
            </a:lvl1pPr>
          </a:lstStyle>
          <a:p>
            <a:endParaRPr lang="en-US"/>
          </a:p>
        </p:txBody>
      </p:sp>
      <p:sp>
        <p:nvSpPr>
          <p:cNvPr id="5" name="Ograda noge 4"/>
          <p:cNvSpPr>
            <a:spLocks noGrp="1"/>
          </p:cNvSpPr>
          <p:nvPr>
            <p:ph type="ftr" sz="quarter" idx="11"/>
          </p:nvPr>
        </p:nvSpPr>
        <p:spPr/>
        <p:txBody>
          <a:bodyPr/>
          <a:lstStyle>
            <a:lvl1pPr>
              <a:defRPr/>
            </a:lvl1pPr>
          </a:lstStyle>
          <a:p>
            <a:endParaRPr lang="en-US"/>
          </a:p>
        </p:txBody>
      </p:sp>
      <p:sp>
        <p:nvSpPr>
          <p:cNvPr id="6" name="Ograda številke diapozitiva 5"/>
          <p:cNvSpPr>
            <a:spLocks noGrp="1"/>
          </p:cNvSpPr>
          <p:nvPr>
            <p:ph type="sldNum" sz="quarter" idx="12"/>
          </p:nvPr>
        </p:nvSpPr>
        <p:spPr/>
        <p:txBody>
          <a:bodyPr/>
          <a:lstStyle>
            <a:lvl1pPr>
              <a:defRPr/>
            </a:lvl1pPr>
          </a:lstStyle>
          <a:p>
            <a:fld id="{A090028A-7E8D-44CE-AA52-A6D29BE78C5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sz="half" idx="1"/>
          </p:nvPr>
        </p:nvSpPr>
        <p:spPr>
          <a:xfrm>
            <a:off x="2400300" y="12988925"/>
            <a:ext cx="13525500" cy="2697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16078200" y="12988925"/>
            <a:ext cx="13525500" cy="2697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lvl1pPr>
              <a:defRPr/>
            </a:lvl1pPr>
          </a:lstStyle>
          <a:p>
            <a:endParaRPr lang="en-US"/>
          </a:p>
        </p:txBody>
      </p:sp>
      <p:sp>
        <p:nvSpPr>
          <p:cNvPr id="6" name="Ograda noge 5"/>
          <p:cNvSpPr>
            <a:spLocks noGrp="1"/>
          </p:cNvSpPr>
          <p:nvPr>
            <p:ph type="ftr" sz="quarter" idx="11"/>
          </p:nvPr>
        </p:nvSpPr>
        <p:spPr/>
        <p:txBody>
          <a:bodyPr/>
          <a:lstStyle>
            <a:lvl1pPr>
              <a:defRPr/>
            </a:lvl1pPr>
          </a:lstStyle>
          <a:p>
            <a:endParaRPr lang="en-US"/>
          </a:p>
        </p:txBody>
      </p:sp>
      <p:sp>
        <p:nvSpPr>
          <p:cNvPr id="7" name="Ograda številke diapozitiva 6"/>
          <p:cNvSpPr>
            <a:spLocks noGrp="1"/>
          </p:cNvSpPr>
          <p:nvPr>
            <p:ph type="sldNum" sz="quarter" idx="12"/>
          </p:nvPr>
        </p:nvSpPr>
        <p:spPr/>
        <p:txBody>
          <a:bodyPr/>
          <a:lstStyle>
            <a:lvl1pPr>
              <a:defRPr/>
            </a:lvl1pPr>
          </a:lstStyle>
          <a:p>
            <a:fld id="{259FA9A0-C797-455C-9524-43BB938B7B3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1600200" y="1800225"/>
            <a:ext cx="28803600" cy="7493000"/>
          </a:xfrm>
        </p:spPr>
        <p:txBody>
          <a:bodyPr/>
          <a:lstStyle>
            <a:lvl1pPr>
              <a:defRPr/>
            </a:lvl1pPr>
          </a:lstStyle>
          <a:p>
            <a:r>
              <a:rPr lang="sl-SI" smtClean="0"/>
              <a:t>Kliknite, če želite urediti slog naslova matrice</a:t>
            </a:r>
            <a:endParaRPr lang="sl-SI"/>
          </a:p>
        </p:txBody>
      </p:sp>
      <p:sp>
        <p:nvSpPr>
          <p:cNvPr id="3" name="Ograda besedila 2"/>
          <p:cNvSpPr>
            <a:spLocks noGrp="1"/>
          </p:cNvSpPr>
          <p:nvPr>
            <p:ph type="body" idx="1"/>
          </p:nvPr>
        </p:nvSpPr>
        <p:spPr>
          <a:xfrm>
            <a:off x="1600200" y="10063163"/>
            <a:ext cx="14141450" cy="41941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4" name="Ograda vsebine 3"/>
          <p:cNvSpPr>
            <a:spLocks noGrp="1"/>
          </p:cNvSpPr>
          <p:nvPr>
            <p:ph sz="half" idx="2"/>
          </p:nvPr>
        </p:nvSpPr>
        <p:spPr>
          <a:xfrm>
            <a:off x="1600200" y="14257338"/>
            <a:ext cx="14141450" cy="259032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16257588" y="10063163"/>
            <a:ext cx="14146212" cy="41941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6" name="Ograda vsebine 5"/>
          <p:cNvSpPr>
            <a:spLocks noGrp="1"/>
          </p:cNvSpPr>
          <p:nvPr>
            <p:ph sz="quarter" idx="4"/>
          </p:nvPr>
        </p:nvSpPr>
        <p:spPr>
          <a:xfrm>
            <a:off x="16257588" y="14257338"/>
            <a:ext cx="14146212" cy="259032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lvl1pPr>
              <a:defRPr/>
            </a:lvl1pPr>
          </a:lstStyle>
          <a:p>
            <a:endParaRPr lang="en-US"/>
          </a:p>
        </p:txBody>
      </p:sp>
      <p:sp>
        <p:nvSpPr>
          <p:cNvPr id="8" name="Ograda noge 7"/>
          <p:cNvSpPr>
            <a:spLocks noGrp="1"/>
          </p:cNvSpPr>
          <p:nvPr>
            <p:ph type="ftr" sz="quarter" idx="11"/>
          </p:nvPr>
        </p:nvSpPr>
        <p:spPr/>
        <p:txBody>
          <a:bodyPr/>
          <a:lstStyle>
            <a:lvl1pPr>
              <a:defRPr/>
            </a:lvl1pPr>
          </a:lstStyle>
          <a:p>
            <a:endParaRPr lang="en-US"/>
          </a:p>
        </p:txBody>
      </p:sp>
      <p:sp>
        <p:nvSpPr>
          <p:cNvPr id="9" name="Ograda številke diapozitiva 8"/>
          <p:cNvSpPr>
            <a:spLocks noGrp="1"/>
          </p:cNvSpPr>
          <p:nvPr>
            <p:ph type="sldNum" sz="quarter" idx="12"/>
          </p:nvPr>
        </p:nvSpPr>
        <p:spPr/>
        <p:txBody>
          <a:bodyPr/>
          <a:lstStyle>
            <a:lvl1pPr>
              <a:defRPr/>
            </a:lvl1pPr>
          </a:lstStyle>
          <a:p>
            <a:fld id="{DE7D875C-2551-4CB4-A68F-DF29DAE3772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datuma 2"/>
          <p:cNvSpPr>
            <a:spLocks noGrp="1"/>
          </p:cNvSpPr>
          <p:nvPr>
            <p:ph type="dt" sz="half" idx="10"/>
          </p:nvPr>
        </p:nvSpPr>
        <p:spPr/>
        <p:txBody>
          <a:bodyPr/>
          <a:lstStyle>
            <a:lvl1pPr>
              <a:defRPr/>
            </a:lvl1pPr>
          </a:lstStyle>
          <a:p>
            <a:endParaRPr lang="en-US"/>
          </a:p>
        </p:txBody>
      </p:sp>
      <p:sp>
        <p:nvSpPr>
          <p:cNvPr id="4" name="Ograda noge 3"/>
          <p:cNvSpPr>
            <a:spLocks noGrp="1"/>
          </p:cNvSpPr>
          <p:nvPr>
            <p:ph type="ftr" sz="quarter" idx="11"/>
          </p:nvPr>
        </p:nvSpPr>
        <p:spPr/>
        <p:txBody>
          <a:bodyPr/>
          <a:lstStyle>
            <a:lvl1pPr>
              <a:defRPr/>
            </a:lvl1pPr>
          </a:lstStyle>
          <a:p>
            <a:endParaRPr lang="en-US"/>
          </a:p>
        </p:txBody>
      </p:sp>
      <p:sp>
        <p:nvSpPr>
          <p:cNvPr id="5" name="Ograda številke diapozitiva 4"/>
          <p:cNvSpPr>
            <a:spLocks noGrp="1"/>
          </p:cNvSpPr>
          <p:nvPr>
            <p:ph type="sldNum" sz="quarter" idx="12"/>
          </p:nvPr>
        </p:nvSpPr>
        <p:spPr/>
        <p:txBody>
          <a:bodyPr/>
          <a:lstStyle>
            <a:lvl1pPr>
              <a:defRPr/>
            </a:lvl1pPr>
          </a:lstStyle>
          <a:p>
            <a:fld id="{04BCBAD3-CF8C-44BC-9C8B-95471169C8B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lvl1pPr>
              <a:defRPr/>
            </a:lvl1pPr>
          </a:lstStyle>
          <a:p>
            <a:endParaRPr lang="en-US"/>
          </a:p>
        </p:txBody>
      </p:sp>
      <p:sp>
        <p:nvSpPr>
          <p:cNvPr id="3" name="Ograda noge 2"/>
          <p:cNvSpPr>
            <a:spLocks noGrp="1"/>
          </p:cNvSpPr>
          <p:nvPr>
            <p:ph type="ftr" sz="quarter" idx="11"/>
          </p:nvPr>
        </p:nvSpPr>
        <p:spPr/>
        <p:txBody>
          <a:bodyPr/>
          <a:lstStyle>
            <a:lvl1pPr>
              <a:defRPr/>
            </a:lvl1pPr>
          </a:lstStyle>
          <a:p>
            <a:endParaRPr lang="en-US"/>
          </a:p>
        </p:txBody>
      </p:sp>
      <p:sp>
        <p:nvSpPr>
          <p:cNvPr id="4" name="Ograda številke diapozitiva 3"/>
          <p:cNvSpPr>
            <a:spLocks noGrp="1"/>
          </p:cNvSpPr>
          <p:nvPr>
            <p:ph type="sldNum" sz="quarter" idx="12"/>
          </p:nvPr>
        </p:nvSpPr>
        <p:spPr/>
        <p:txBody>
          <a:bodyPr/>
          <a:lstStyle>
            <a:lvl1pPr>
              <a:defRPr/>
            </a:lvl1pPr>
          </a:lstStyle>
          <a:p>
            <a:fld id="{8ADBDE13-DF09-434E-AB88-62C76E98E7E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1600200" y="1790700"/>
            <a:ext cx="10529888" cy="7616825"/>
          </a:xfrm>
        </p:spPr>
        <p:txBody>
          <a:bodyPr anchor="b"/>
          <a:lstStyle>
            <a:lvl1pPr algn="l">
              <a:defRPr sz="2000" b="1"/>
            </a:lvl1pPr>
          </a:lstStyle>
          <a:p>
            <a:r>
              <a:rPr lang="sl-SI" smtClean="0"/>
              <a:t>Kliknite, če želite urediti slog naslova matrice</a:t>
            </a:r>
            <a:endParaRPr lang="sl-SI"/>
          </a:p>
        </p:txBody>
      </p:sp>
      <p:sp>
        <p:nvSpPr>
          <p:cNvPr id="3" name="Ograda vsebine 2"/>
          <p:cNvSpPr>
            <a:spLocks noGrp="1"/>
          </p:cNvSpPr>
          <p:nvPr>
            <p:ph idx="1"/>
          </p:nvPr>
        </p:nvSpPr>
        <p:spPr>
          <a:xfrm>
            <a:off x="12512675" y="1790700"/>
            <a:ext cx="17891125" cy="383698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1600200" y="9407525"/>
            <a:ext cx="10529888" cy="307530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lvl1pPr>
              <a:defRPr/>
            </a:lvl1pPr>
          </a:lstStyle>
          <a:p>
            <a:endParaRPr lang="en-US"/>
          </a:p>
        </p:txBody>
      </p:sp>
      <p:sp>
        <p:nvSpPr>
          <p:cNvPr id="6" name="Ograda noge 5"/>
          <p:cNvSpPr>
            <a:spLocks noGrp="1"/>
          </p:cNvSpPr>
          <p:nvPr>
            <p:ph type="ftr" sz="quarter" idx="11"/>
          </p:nvPr>
        </p:nvSpPr>
        <p:spPr/>
        <p:txBody>
          <a:bodyPr/>
          <a:lstStyle>
            <a:lvl1pPr>
              <a:defRPr/>
            </a:lvl1pPr>
          </a:lstStyle>
          <a:p>
            <a:endParaRPr lang="en-US"/>
          </a:p>
        </p:txBody>
      </p:sp>
      <p:sp>
        <p:nvSpPr>
          <p:cNvPr id="7" name="Ograda številke diapozitiva 6"/>
          <p:cNvSpPr>
            <a:spLocks noGrp="1"/>
          </p:cNvSpPr>
          <p:nvPr>
            <p:ph type="sldNum" sz="quarter" idx="12"/>
          </p:nvPr>
        </p:nvSpPr>
        <p:spPr/>
        <p:txBody>
          <a:bodyPr/>
          <a:lstStyle>
            <a:lvl1pPr>
              <a:defRPr/>
            </a:lvl1pPr>
          </a:lstStyle>
          <a:p>
            <a:fld id="{AB8B528D-48F2-4414-8555-9CDDB254DCA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6273800" y="31470600"/>
            <a:ext cx="19202400" cy="3714750"/>
          </a:xfrm>
        </p:spPr>
        <p:txBody>
          <a:bodyPr anchor="b"/>
          <a:lstStyle>
            <a:lvl1pPr algn="l">
              <a:defRPr sz="2000" b="1"/>
            </a:lvl1pPr>
          </a:lstStyle>
          <a:p>
            <a:r>
              <a:rPr lang="sl-SI" smtClean="0"/>
              <a:t>Kliknite, če želite urediti slog naslova matrice</a:t>
            </a:r>
            <a:endParaRPr lang="sl-SI"/>
          </a:p>
        </p:txBody>
      </p:sp>
      <p:sp>
        <p:nvSpPr>
          <p:cNvPr id="3" name="Ograda slike 2"/>
          <p:cNvSpPr>
            <a:spLocks noGrp="1"/>
          </p:cNvSpPr>
          <p:nvPr>
            <p:ph type="pic" idx="1"/>
          </p:nvPr>
        </p:nvSpPr>
        <p:spPr>
          <a:xfrm>
            <a:off x="6273800" y="4016375"/>
            <a:ext cx="19202400" cy="2697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6273800" y="35185350"/>
            <a:ext cx="19202400" cy="52768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lvl1pPr>
              <a:defRPr/>
            </a:lvl1pPr>
          </a:lstStyle>
          <a:p>
            <a:endParaRPr lang="en-US"/>
          </a:p>
        </p:txBody>
      </p:sp>
      <p:sp>
        <p:nvSpPr>
          <p:cNvPr id="6" name="Ograda noge 5"/>
          <p:cNvSpPr>
            <a:spLocks noGrp="1"/>
          </p:cNvSpPr>
          <p:nvPr>
            <p:ph type="ftr" sz="quarter" idx="11"/>
          </p:nvPr>
        </p:nvSpPr>
        <p:spPr/>
        <p:txBody>
          <a:bodyPr/>
          <a:lstStyle>
            <a:lvl1pPr>
              <a:defRPr/>
            </a:lvl1pPr>
          </a:lstStyle>
          <a:p>
            <a:endParaRPr lang="en-US"/>
          </a:p>
        </p:txBody>
      </p:sp>
      <p:sp>
        <p:nvSpPr>
          <p:cNvPr id="7" name="Ograda številke diapozitiva 6"/>
          <p:cNvSpPr>
            <a:spLocks noGrp="1"/>
          </p:cNvSpPr>
          <p:nvPr>
            <p:ph type="sldNum" sz="quarter" idx="12"/>
          </p:nvPr>
        </p:nvSpPr>
        <p:spPr/>
        <p:txBody>
          <a:bodyPr/>
          <a:lstStyle>
            <a:lvl1pPr>
              <a:defRPr/>
            </a:lvl1pPr>
          </a:lstStyle>
          <a:p>
            <a:fld id="{50103BF4-B8A5-4667-B91F-B46D6A4488D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lvl1pPr>
              <a:defRPr/>
            </a:lvl1pPr>
          </a:lstStyle>
          <a:p>
            <a:endParaRPr lang="en-US"/>
          </a:p>
        </p:txBody>
      </p:sp>
      <p:sp>
        <p:nvSpPr>
          <p:cNvPr id="5" name="Ograda noge 4"/>
          <p:cNvSpPr>
            <a:spLocks noGrp="1"/>
          </p:cNvSpPr>
          <p:nvPr>
            <p:ph type="ftr" sz="quarter" idx="11"/>
          </p:nvPr>
        </p:nvSpPr>
        <p:spPr/>
        <p:txBody>
          <a:bodyPr/>
          <a:lstStyle>
            <a:lvl1pPr>
              <a:defRPr/>
            </a:lvl1pPr>
          </a:lstStyle>
          <a:p>
            <a:endParaRPr lang="en-US"/>
          </a:p>
        </p:txBody>
      </p:sp>
      <p:sp>
        <p:nvSpPr>
          <p:cNvPr id="6" name="Ograda številke diapozitiva 5"/>
          <p:cNvSpPr>
            <a:spLocks noGrp="1"/>
          </p:cNvSpPr>
          <p:nvPr>
            <p:ph type="sldNum" sz="quarter" idx="12"/>
          </p:nvPr>
        </p:nvSpPr>
        <p:spPr/>
        <p:txBody>
          <a:bodyPr/>
          <a:lstStyle>
            <a:lvl1pPr>
              <a:defRPr/>
            </a:lvl1pPr>
          </a:lstStyle>
          <a:p>
            <a:fld id="{143B1EB4-8A91-47DF-A98D-98EF60174FA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22802850" y="3998913"/>
            <a:ext cx="6800850" cy="35963225"/>
          </a:xfrm>
        </p:spPr>
        <p:txBody>
          <a:bodyPr vert="eaVert"/>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a:xfrm>
            <a:off x="2400300" y="3998913"/>
            <a:ext cx="20250150" cy="35963225"/>
          </a:xfrm>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lvl1pPr>
              <a:defRPr/>
            </a:lvl1pPr>
          </a:lstStyle>
          <a:p>
            <a:endParaRPr lang="en-US"/>
          </a:p>
        </p:txBody>
      </p:sp>
      <p:sp>
        <p:nvSpPr>
          <p:cNvPr id="5" name="Ograda noge 4"/>
          <p:cNvSpPr>
            <a:spLocks noGrp="1"/>
          </p:cNvSpPr>
          <p:nvPr>
            <p:ph type="ftr" sz="quarter" idx="11"/>
          </p:nvPr>
        </p:nvSpPr>
        <p:spPr/>
        <p:txBody>
          <a:bodyPr/>
          <a:lstStyle>
            <a:lvl1pPr>
              <a:defRPr/>
            </a:lvl1pPr>
          </a:lstStyle>
          <a:p>
            <a:endParaRPr lang="en-US"/>
          </a:p>
        </p:txBody>
      </p:sp>
      <p:sp>
        <p:nvSpPr>
          <p:cNvPr id="6" name="Ograda številke diapozitiva 5"/>
          <p:cNvSpPr>
            <a:spLocks noGrp="1"/>
          </p:cNvSpPr>
          <p:nvPr>
            <p:ph type="sldNum" sz="quarter" idx="12"/>
          </p:nvPr>
        </p:nvSpPr>
        <p:spPr/>
        <p:txBody>
          <a:bodyPr/>
          <a:lstStyle>
            <a:lvl1pPr>
              <a:defRPr/>
            </a:lvl1pPr>
          </a:lstStyle>
          <a:p>
            <a:fld id="{F7E73406-4025-4EBE-BAA0-84C4E919FA5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00300" y="3998913"/>
            <a:ext cx="27203400" cy="7493000"/>
          </a:xfrm>
          <a:prstGeom prst="rect">
            <a:avLst/>
          </a:prstGeom>
          <a:noFill/>
          <a:ln w="9525">
            <a:noFill/>
            <a:miter lim="800000"/>
            <a:headEnd/>
            <a:tailEnd/>
          </a:ln>
          <a:effectLst/>
        </p:spPr>
        <p:txBody>
          <a:bodyPr vert="horz" wrap="square" lIns="407557" tIns="203779" rIns="407557" bIns="203779"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400300" y="12988925"/>
            <a:ext cx="27203400" cy="26973213"/>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400300" y="40962263"/>
            <a:ext cx="6667500" cy="3000375"/>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defTabSz="4075113">
              <a:defRPr sz="6200">
                <a:latin typeface="+mn-lt"/>
              </a:defRPr>
            </a:lvl1pPr>
          </a:lstStyle>
          <a:p>
            <a:endParaRPr lang="en-US"/>
          </a:p>
        </p:txBody>
      </p:sp>
      <p:sp>
        <p:nvSpPr>
          <p:cNvPr id="1029" name="Rectangle 5"/>
          <p:cNvSpPr>
            <a:spLocks noGrp="1" noChangeArrowheads="1"/>
          </p:cNvSpPr>
          <p:nvPr>
            <p:ph type="ftr" sz="quarter" idx="3"/>
          </p:nvPr>
        </p:nvSpPr>
        <p:spPr bwMode="auto">
          <a:xfrm>
            <a:off x="10934700" y="40962263"/>
            <a:ext cx="10134600" cy="3000375"/>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lgn="ctr" defTabSz="4075113">
              <a:defRPr sz="6200">
                <a:latin typeface="+mn-lt"/>
              </a:defRPr>
            </a:lvl1pPr>
          </a:lstStyle>
          <a:p>
            <a:endParaRPr lang="en-US"/>
          </a:p>
        </p:txBody>
      </p:sp>
      <p:sp>
        <p:nvSpPr>
          <p:cNvPr id="1030" name="Rectangle 6"/>
          <p:cNvSpPr>
            <a:spLocks noGrp="1" noChangeArrowheads="1"/>
          </p:cNvSpPr>
          <p:nvPr>
            <p:ph type="sldNum" sz="quarter" idx="4"/>
          </p:nvPr>
        </p:nvSpPr>
        <p:spPr bwMode="auto">
          <a:xfrm>
            <a:off x="22936200" y="40962263"/>
            <a:ext cx="6667500" cy="3000375"/>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lgn="r" defTabSz="4075113">
              <a:defRPr sz="6200">
                <a:latin typeface="+mn-lt"/>
              </a:defRPr>
            </a:lvl1pPr>
          </a:lstStyle>
          <a:p>
            <a:fld id="{F3AA3376-5E6A-4706-8BFB-7530E154419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075113" rtl="0" fontAlgn="base">
        <a:spcBef>
          <a:spcPct val="0"/>
        </a:spcBef>
        <a:spcAft>
          <a:spcPct val="0"/>
        </a:spcAft>
        <a:defRPr sz="19600">
          <a:solidFill>
            <a:schemeClr val="tx2"/>
          </a:solidFill>
          <a:latin typeface="+mj-lt"/>
          <a:ea typeface="+mj-ea"/>
          <a:cs typeface="+mj-cs"/>
        </a:defRPr>
      </a:lvl1pPr>
      <a:lvl2pPr algn="ctr" defTabSz="4075113" rtl="0" fontAlgn="base">
        <a:spcBef>
          <a:spcPct val="0"/>
        </a:spcBef>
        <a:spcAft>
          <a:spcPct val="0"/>
        </a:spcAft>
        <a:defRPr sz="19600">
          <a:solidFill>
            <a:schemeClr val="tx2"/>
          </a:solidFill>
          <a:latin typeface="Times New Roman" pitchFamily="18" charset="0"/>
        </a:defRPr>
      </a:lvl2pPr>
      <a:lvl3pPr algn="ctr" defTabSz="4075113" rtl="0" fontAlgn="base">
        <a:spcBef>
          <a:spcPct val="0"/>
        </a:spcBef>
        <a:spcAft>
          <a:spcPct val="0"/>
        </a:spcAft>
        <a:defRPr sz="19600">
          <a:solidFill>
            <a:schemeClr val="tx2"/>
          </a:solidFill>
          <a:latin typeface="Times New Roman" pitchFamily="18" charset="0"/>
        </a:defRPr>
      </a:lvl3pPr>
      <a:lvl4pPr algn="ctr" defTabSz="4075113" rtl="0" fontAlgn="base">
        <a:spcBef>
          <a:spcPct val="0"/>
        </a:spcBef>
        <a:spcAft>
          <a:spcPct val="0"/>
        </a:spcAft>
        <a:defRPr sz="19600">
          <a:solidFill>
            <a:schemeClr val="tx2"/>
          </a:solidFill>
          <a:latin typeface="Times New Roman" pitchFamily="18" charset="0"/>
        </a:defRPr>
      </a:lvl4pPr>
      <a:lvl5pPr algn="ctr" defTabSz="4075113" rtl="0" fontAlgn="base">
        <a:spcBef>
          <a:spcPct val="0"/>
        </a:spcBef>
        <a:spcAft>
          <a:spcPct val="0"/>
        </a:spcAft>
        <a:defRPr sz="19600">
          <a:solidFill>
            <a:schemeClr val="tx2"/>
          </a:solidFill>
          <a:latin typeface="Times New Roman" pitchFamily="18" charset="0"/>
        </a:defRPr>
      </a:lvl5pPr>
      <a:lvl6pPr marL="457200" algn="ctr" defTabSz="4075113" rtl="0" fontAlgn="base">
        <a:spcBef>
          <a:spcPct val="0"/>
        </a:spcBef>
        <a:spcAft>
          <a:spcPct val="0"/>
        </a:spcAft>
        <a:defRPr sz="19600">
          <a:solidFill>
            <a:schemeClr val="tx2"/>
          </a:solidFill>
          <a:latin typeface="Times New Roman" pitchFamily="18" charset="0"/>
        </a:defRPr>
      </a:lvl6pPr>
      <a:lvl7pPr marL="914400" algn="ctr" defTabSz="4075113" rtl="0" fontAlgn="base">
        <a:spcBef>
          <a:spcPct val="0"/>
        </a:spcBef>
        <a:spcAft>
          <a:spcPct val="0"/>
        </a:spcAft>
        <a:defRPr sz="19600">
          <a:solidFill>
            <a:schemeClr val="tx2"/>
          </a:solidFill>
          <a:latin typeface="Times New Roman" pitchFamily="18" charset="0"/>
        </a:defRPr>
      </a:lvl7pPr>
      <a:lvl8pPr marL="1371600" algn="ctr" defTabSz="4075113" rtl="0" fontAlgn="base">
        <a:spcBef>
          <a:spcPct val="0"/>
        </a:spcBef>
        <a:spcAft>
          <a:spcPct val="0"/>
        </a:spcAft>
        <a:defRPr sz="19600">
          <a:solidFill>
            <a:schemeClr val="tx2"/>
          </a:solidFill>
          <a:latin typeface="Times New Roman" pitchFamily="18" charset="0"/>
        </a:defRPr>
      </a:lvl8pPr>
      <a:lvl9pPr marL="1828800" algn="ctr" defTabSz="4075113" rtl="0" fontAlgn="base">
        <a:spcBef>
          <a:spcPct val="0"/>
        </a:spcBef>
        <a:spcAft>
          <a:spcPct val="0"/>
        </a:spcAft>
        <a:defRPr sz="19600">
          <a:solidFill>
            <a:schemeClr val="tx2"/>
          </a:solidFill>
          <a:latin typeface="Times New Roman" pitchFamily="18" charset="0"/>
        </a:defRPr>
      </a:lvl9pPr>
    </p:titleStyle>
    <p:bodyStyle>
      <a:lvl1pPr marL="1528763" indent="-1528763" algn="l" defTabSz="4075113" rtl="0" fontAlgn="base">
        <a:spcBef>
          <a:spcPct val="20000"/>
        </a:spcBef>
        <a:spcAft>
          <a:spcPct val="0"/>
        </a:spcAft>
        <a:buChar char="•"/>
        <a:defRPr sz="14300">
          <a:solidFill>
            <a:schemeClr val="tx1"/>
          </a:solidFill>
          <a:latin typeface="+mn-lt"/>
          <a:ea typeface="+mn-ea"/>
          <a:cs typeface="+mn-cs"/>
        </a:defRPr>
      </a:lvl1pPr>
      <a:lvl2pPr marL="3311525" indent="-1273175" algn="l" defTabSz="4075113" rtl="0" fontAlgn="base">
        <a:spcBef>
          <a:spcPct val="20000"/>
        </a:spcBef>
        <a:spcAft>
          <a:spcPct val="0"/>
        </a:spcAft>
        <a:buChar char="–"/>
        <a:defRPr sz="12500">
          <a:solidFill>
            <a:schemeClr val="tx1"/>
          </a:solidFill>
          <a:latin typeface="+mn-lt"/>
        </a:defRPr>
      </a:lvl2pPr>
      <a:lvl3pPr marL="5094288" indent="-1019175" algn="l" defTabSz="4075113" rtl="0" fontAlgn="base">
        <a:spcBef>
          <a:spcPct val="20000"/>
        </a:spcBef>
        <a:spcAft>
          <a:spcPct val="0"/>
        </a:spcAft>
        <a:buChar char="•"/>
        <a:defRPr sz="10700">
          <a:solidFill>
            <a:schemeClr val="tx1"/>
          </a:solidFill>
          <a:latin typeface="+mn-lt"/>
        </a:defRPr>
      </a:lvl3pPr>
      <a:lvl4pPr marL="7132638" indent="-1019175" algn="l" defTabSz="4075113" rtl="0" fontAlgn="base">
        <a:spcBef>
          <a:spcPct val="20000"/>
        </a:spcBef>
        <a:spcAft>
          <a:spcPct val="0"/>
        </a:spcAft>
        <a:buChar char="–"/>
        <a:defRPr sz="8900">
          <a:solidFill>
            <a:schemeClr val="tx1"/>
          </a:solidFill>
          <a:latin typeface="+mn-lt"/>
        </a:defRPr>
      </a:lvl4pPr>
      <a:lvl5pPr marL="9169400" indent="-1017588" algn="l" defTabSz="4075113" rtl="0" fontAlgn="base">
        <a:spcBef>
          <a:spcPct val="20000"/>
        </a:spcBef>
        <a:spcAft>
          <a:spcPct val="0"/>
        </a:spcAft>
        <a:buChar char="»"/>
        <a:defRPr sz="8900">
          <a:solidFill>
            <a:schemeClr val="tx1"/>
          </a:solidFill>
          <a:latin typeface="+mn-lt"/>
        </a:defRPr>
      </a:lvl5pPr>
      <a:lvl6pPr marL="9626600" indent="-1017588" algn="l" defTabSz="4075113" rtl="0" fontAlgn="base">
        <a:spcBef>
          <a:spcPct val="20000"/>
        </a:spcBef>
        <a:spcAft>
          <a:spcPct val="0"/>
        </a:spcAft>
        <a:buChar char="»"/>
        <a:defRPr sz="8900">
          <a:solidFill>
            <a:schemeClr val="tx1"/>
          </a:solidFill>
          <a:latin typeface="+mn-lt"/>
        </a:defRPr>
      </a:lvl6pPr>
      <a:lvl7pPr marL="10083800" indent="-1017588" algn="l" defTabSz="4075113" rtl="0" fontAlgn="base">
        <a:spcBef>
          <a:spcPct val="20000"/>
        </a:spcBef>
        <a:spcAft>
          <a:spcPct val="0"/>
        </a:spcAft>
        <a:buChar char="»"/>
        <a:defRPr sz="8900">
          <a:solidFill>
            <a:schemeClr val="tx1"/>
          </a:solidFill>
          <a:latin typeface="+mn-lt"/>
        </a:defRPr>
      </a:lvl7pPr>
      <a:lvl8pPr marL="10541000" indent="-1017588" algn="l" defTabSz="4075113" rtl="0" fontAlgn="base">
        <a:spcBef>
          <a:spcPct val="20000"/>
        </a:spcBef>
        <a:spcAft>
          <a:spcPct val="0"/>
        </a:spcAft>
        <a:buChar char="»"/>
        <a:defRPr sz="8900">
          <a:solidFill>
            <a:schemeClr val="tx1"/>
          </a:solidFill>
          <a:latin typeface="+mn-lt"/>
        </a:defRPr>
      </a:lvl8pPr>
      <a:lvl9pPr marL="10998200" indent="-1017588" algn="l" defTabSz="4075113" rtl="0" fontAlgn="base">
        <a:spcBef>
          <a:spcPct val="20000"/>
        </a:spcBef>
        <a:spcAft>
          <a:spcPct val="0"/>
        </a:spcAft>
        <a:buChar char="»"/>
        <a:defRPr sz="8900">
          <a:solidFill>
            <a:schemeClr val="tx1"/>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31" name="Pravokotnik 30"/>
          <p:cNvSpPr/>
          <p:nvPr/>
        </p:nvSpPr>
        <p:spPr>
          <a:xfrm>
            <a:off x="11430000" y="31089600"/>
            <a:ext cx="9372600" cy="7162800"/>
          </a:xfrm>
          <a:prstGeom prst="rect">
            <a:avLst/>
          </a:prstGeom>
          <a:solidFill>
            <a:srgbClr val="6C18B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0" name="Pravokotnik 29"/>
          <p:cNvSpPr/>
          <p:nvPr/>
        </p:nvSpPr>
        <p:spPr>
          <a:xfrm>
            <a:off x="11734800" y="20650200"/>
            <a:ext cx="6553200" cy="8382000"/>
          </a:xfrm>
          <a:prstGeom prst="rect">
            <a:avLst/>
          </a:prstGeom>
          <a:solidFill>
            <a:srgbClr val="6C18B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aphicFrame>
        <p:nvGraphicFramePr>
          <p:cNvPr id="29" name="Tabela 28"/>
          <p:cNvGraphicFramePr>
            <a:graphicFrameLocks noGrp="1"/>
          </p:cNvGraphicFramePr>
          <p:nvPr/>
        </p:nvGraphicFramePr>
        <p:xfrm>
          <a:off x="19735800" y="20650200"/>
          <a:ext cx="9829800" cy="3048000"/>
        </p:xfrm>
        <a:graphic>
          <a:graphicData uri="http://schemas.openxmlformats.org/drawingml/2006/table">
            <a:tbl>
              <a:tblPr firstRow="1" bandRow="1">
                <a:tableStyleId>{35758FB7-9AC5-4552-8A53-C91805E547FA}</a:tableStyleId>
              </a:tblPr>
              <a:tblGrid>
                <a:gridCol w="2457450"/>
                <a:gridCol w="2457450"/>
                <a:gridCol w="2457450"/>
                <a:gridCol w="2457450"/>
              </a:tblGrid>
              <a:tr h="508000">
                <a:tc>
                  <a:txBody>
                    <a:bodyPr/>
                    <a:lstStyle/>
                    <a:p>
                      <a:endParaRPr lang="sl-SI" dirty="0"/>
                    </a:p>
                  </a:txBody>
                  <a:tcPr/>
                </a:tc>
                <a:tc>
                  <a:txBody>
                    <a:bodyPr/>
                    <a:lstStyle/>
                    <a:p>
                      <a:endParaRPr lang="sl-SI" dirty="0"/>
                    </a:p>
                  </a:txBody>
                  <a:tcPr/>
                </a:tc>
                <a:tc>
                  <a:txBody>
                    <a:bodyPr/>
                    <a:lstStyle/>
                    <a:p>
                      <a:endParaRPr lang="sl-SI" dirty="0"/>
                    </a:p>
                  </a:txBody>
                  <a:tcPr/>
                </a:tc>
                <a:tc>
                  <a:txBody>
                    <a:bodyPr/>
                    <a:lstStyle/>
                    <a:p>
                      <a:endParaRPr lang="sl-SI" dirty="0"/>
                    </a:p>
                  </a:txBody>
                  <a:tcPr/>
                </a:tc>
              </a:tr>
              <a:tr h="508000">
                <a:tc>
                  <a:txBody>
                    <a:bodyPr/>
                    <a:lstStyle/>
                    <a:p>
                      <a:endParaRPr lang="sl-SI"/>
                    </a:p>
                  </a:txBody>
                  <a:tcPr/>
                </a:tc>
                <a:tc>
                  <a:txBody>
                    <a:bodyPr/>
                    <a:lstStyle/>
                    <a:p>
                      <a:endParaRPr lang="sl-SI"/>
                    </a:p>
                  </a:txBody>
                  <a:tcPr/>
                </a:tc>
                <a:tc>
                  <a:txBody>
                    <a:bodyPr/>
                    <a:lstStyle/>
                    <a:p>
                      <a:endParaRPr lang="sl-SI" dirty="0"/>
                    </a:p>
                  </a:txBody>
                  <a:tcPr/>
                </a:tc>
                <a:tc>
                  <a:txBody>
                    <a:bodyPr/>
                    <a:lstStyle/>
                    <a:p>
                      <a:endParaRPr lang="sl-SI" dirty="0"/>
                    </a:p>
                  </a:txBody>
                  <a:tcPr/>
                </a:tc>
              </a:tr>
              <a:tr h="508000">
                <a:tc>
                  <a:txBody>
                    <a:bodyPr/>
                    <a:lstStyle/>
                    <a:p>
                      <a:endParaRPr lang="sl-SI"/>
                    </a:p>
                  </a:txBody>
                  <a:tcPr/>
                </a:tc>
                <a:tc>
                  <a:txBody>
                    <a:bodyPr/>
                    <a:lstStyle/>
                    <a:p>
                      <a:endParaRPr lang="sl-SI" dirty="0"/>
                    </a:p>
                  </a:txBody>
                  <a:tcPr/>
                </a:tc>
                <a:tc>
                  <a:txBody>
                    <a:bodyPr/>
                    <a:lstStyle/>
                    <a:p>
                      <a:endParaRPr lang="sl-SI"/>
                    </a:p>
                  </a:txBody>
                  <a:tcPr/>
                </a:tc>
                <a:tc>
                  <a:txBody>
                    <a:bodyPr/>
                    <a:lstStyle/>
                    <a:p>
                      <a:endParaRPr lang="sl-SI" dirty="0"/>
                    </a:p>
                  </a:txBody>
                  <a:tcPr/>
                </a:tc>
              </a:tr>
              <a:tr h="508000">
                <a:tc>
                  <a:txBody>
                    <a:bodyPr/>
                    <a:lstStyle/>
                    <a:p>
                      <a:endParaRPr lang="sl-SI"/>
                    </a:p>
                  </a:txBody>
                  <a:tcPr/>
                </a:tc>
                <a:tc>
                  <a:txBody>
                    <a:bodyPr/>
                    <a:lstStyle/>
                    <a:p>
                      <a:endParaRPr lang="sl-SI"/>
                    </a:p>
                  </a:txBody>
                  <a:tcPr/>
                </a:tc>
                <a:tc>
                  <a:txBody>
                    <a:bodyPr/>
                    <a:lstStyle/>
                    <a:p>
                      <a:endParaRPr lang="sl-SI"/>
                    </a:p>
                  </a:txBody>
                  <a:tcPr/>
                </a:tc>
                <a:tc>
                  <a:txBody>
                    <a:bodyPr/>
                    <a:lstStyle/>
                    <a:p>
                      <a:endParaRPr lang="sl-SI" dirty="0"/>
                    </a:p>
                  </a:txBody>
                  <a:tcPr/>
                </a:tc>
              </a:tr>
              <a:tr h="508000">
                <a:tc>
                  <a:txBody>
                    <a:bodyPr/>
                    <a:lstStyle/>
                    <a:p>
                      <a:endParaRPr lang="sl-SI"/>
                    </a:p>
                  </a:txBody>
                  <a:tcPr/>
                </a:tc>
                <a:tc>
                  <a:txBody>
                    <a:bodyPr/>
                    <a:lstStyle/>
                    <a:p>
                      <a:endParaRPr lang="sl-SI"/>
                    </a:p>
                  </a:txBody>
                  <a:tcPr/>
                </a:tc>
                <a:tc>
                  <a:txBody>
                    <a:bodyPr/>
                    <a:lstStyle/>
                    <a:p>
                      <a:endParaRPr lang="sl-SI"/>
                    </a:p>
                  </a:txBody>
                  <a:tcPr/>
                </a:tc>
                <a:tc>
                  <a:txBody>
                    <a:bodyPr/>
                    <a:lstStyle/>
                    <a:p>
                      <a:endParaRPr lang="sl-SI" dirty="0"/>
                    </a:p>
                  </a:txBody>
                  <a:tcPr/>
                </a:tc>
              </a:tr>
              <a:tr h="508000">
                <a:tc>
                  <a:txBody>
                    <a:bodyPr/>
                    <a:lstStyle/>
                    <a:p>
                      <a:endParaRPr lang="sl-SI"/>
                    </a:p>
                  </a:txBody>
                  <a:tcPr/>
                </a:tc>
                <a:tc>
                  <a:txBody>
                    <a:bodyPr/>
                    <a:lstStyle/>
                    <a:p>
                      <a:endParaRPr lang="sl-SI"/>
                    </a:p>
                  </a:txBody>
                  <a:tcPr/>
                </a:tc>
                <a:tc>
                  <a:txBody>
                    <a:bodyPr/>
                    <a:lstStyle/>
                    <a:p>
                      <a:endParaRPr lang="sl-SI"/>
                    </a:p>
                  </a:txBody>
                  <a:tcPr/>
                </a:tc>
                <a:tc>
                  <a:txBody>
                    <a:bodyPr/>
                    <a:lstStyle/>
                    <a:p>
                      <a:endParaRPr lang="sl-SI" dirty="0"/>
                    </a:p>
                  </a:txBody>
                  <a:tcPr/>
                </a:tc>
              </a:tr>
            </a:tbl>
          </a:graphicData>
        </a:graphic>
      </p:graphicFrame>
      <p:sp>
        <p:nvSpPr>
          <p:cNvPr id="28" name="Pravokotnik 27"/>
          <p:cNvSpPr/>
          <p:nvPr/>
        </p:nvSpPr>
        <p:spPr>
          <a:xfrm>
            <a:off x="11734800" y="10820400"/>
            <a:ext cx="9144000" cy="7543800"/>
          </a:xfrm>
          <a:prstGeom prst="rect">
            <a:avLst/>
          </a:prstGeom>
          <a:solidFill>
            <a:srgbClr val="6C18B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062" name="Text Box 14"/>
          <p:cNvSpPr txBox="1">
            <a:spLocks noChangeArrowheads="1"/>
          </p:cNvSpPr>
          <p:nvPr/>
        </p:nvSpPr>
        <p:spPr bwMode="auto">
          <a:xfrm>
            <a:off x="0" y="0"/>
            <a:ext cx="32004000" cy="7602081"/>
          </a:xfrm>
          <a:prstGeom prst="rect">
            <a:avLst/>
          </a:prstGeom>
          <a:gradFill rotWithShape="0">
            <a:gsLst>
              <a:gs pos="0">
                <a:srgbClr val="6C18B0"/>
              </a:gs>
              <a:gs pos="100000">
                <a:srgbClr val="FFFFE1"/>
              </a:gs>
            </a:gsLst>
            <a:lin ang="5400000" scaled="1"/>
          </a:gradFill>
          <a:ln w="12700">
            <a:noFill/>
            <a:miter lim="800000"/>
            <a:headEnd/>
            <a:tailEnd/>
          </a:ln>
          <a:effectLst/>
        </p:spPr>
        <p:txBody>
          <a:bodyPr tIns="91440" bIns="91440">
            <a:spAutoFit/>
          </a:bodyPr>
          <a:lstStyle/>
          <a:p>
            <a:pPr algn="ctr">
              <a:lnSpc>
                <a:spcPct val="50000"/>
              </a:lnSpc>
              <a:spcBef>
                <a:spcPct val="50000"/>
              </a:spcBef>
            </a:pPr>
            <a:endParaRPr lang="en-US" sz="7200" b="1" dirty="0"/>
          </a:p>
          <a:p>
            <a:pPr algn="ctr">
              <a:lnSpc>
                <a:spcPct val="50000"/>
              </a:lnSpc>
              <a:spcBef>
                <a:spcPct val="50000"/>
              </a:spcBef>
            </a:pPr>
            <a:endParaRPr lang="sl-SI" sz="4800" b="1" dirty="0">
              <a:solidFill>
                <a:srgbClr val="FFFFFF"/>
              </a:solidFill>
            </a:endParaRPr>
          </a:p>
          <a:p>
            <a:pPr algn="ctr">
              <a:lnSpc>
                <a:spcPct val="50000"/>
              </a:lnSpc>
              <a:spcBef>
                <a:spcPct val="50000"/>
              </a:spcBef>
              <a:spcAft>
                <a:spcPct val="10000"/>
              </a:spcAft>
            </a:pPr>
            <a:r>
              <a:rPr lang="sl-SI" sz="7200" b="1" dirty="0" smtClean="0">
                <a:solidFill>
                  <a:srgbClr val="FFFF00"/>
                </a:solidFill>
                <a:latin typeface="Arial" pitchFamily="34" charset="0"/>
              </a:rPr>
              <a:t>Naslov vašega strokovnega članka, ki je tukaj v dveh vrsticah,</a:t>
            </a:r>
            <a:endParaRPr lang="sl-SI" sz="7200" b="1" dirty="0">
              <a:solidFill>
                <a:srgbClr val="FFFF00"/>
              </a:solidFill>
              <a:latin typeface="Arial" pitchFamily="34" charset="0"/>
            </a:endParaRPr>
          </a:p>
          <a:p>
            <a:pPr algn="ctr">
              <a:lnSpc>
                <a:spcPct val="50000"/>
              </a:lnSpc>
              <a:spcBef>
                <a:spcPct val="50000"/>
              </a:spcBef>
              <a:spcAft>
                <a:spcPct val="10000"/>
              </a:spcAft>
            </a:pPr>
            <a:r>
              <a:rPr lang="sl-SI" sz="7200" b="1" dirty="0" smtClean="0">
                <a:solidFill>
                  <a:srgbClr val="FFFF00"/>
                </a:solidFill>
                <a:latin typeface="Arial" pitchFamily="34" charset="0"/>
              </a:rPr>
              <a:t>če je krajši, pa uporabite večji nabor črk </a:t>
            </a:r>
            <a:endParaRPr lang="en-US" sz="7200" b="1" dirty="0" smtClean="0">
              <a:solidFill>
                <a:srgbClr val="FFFF00"/>
              </a:solidFill>
              <a:latin typeface="Arial" pitchFamily="34" charset="0"/>
            </a:endParaRPr>
          </a:p>
          <a:p>
            <a:pPr algn="ctr">
              <a:lnSpc>
                <a:spcPct val="50000"/>
              </a:lnSpc>
              <a:spcBef>
                <a:spcPct val="50000"/>
              </a:spcBef>
            </a:pPr>
            <a:endParaRPr lang="en-US" sz="4800" b="1" dirty="0" smtClean="0">
              <a:solidFill>
                <a:schemeClr val="bg1"/>
              </a:solidFill>
            </a:endParaRPr>
          </a:p>
          <a:p>
            <a:pPr algn="ctr">
              <a:lnSpc>
                <a:spcPct val="50000"/>
              </a:lnSpc>
              <a:spcBef>
                <a:spcPct val="50000"/>
              </a:spcBef>
              <a:spcAft>
                <a:spcPct val="10000"/>
              </a:spcAft>
            </a:pPr>
            <a:r>
              <a:rPr lang="sl-SI" sz="4400" b="1" dirty="0" smtClean="0"/>
              <a:t>Ime Priimek</a:t>
            </a:r>
            <a:endParaRPr lang="en-US" sz="4400" b="1" dirty="0"/>
          </a:p>
          <a:p>
            <a:pPr algn="ctr">
              <a:lnSpc>
                <a:spcPct val="50000"/>
              </a:lnSpc>
              <a:spcBef>
                <a:spcPct val="50000"/>
              </a:spcBef>
            </a:pPr>
            <a:endParaRPr lang="en-US" dirty="0"/>
          </a:p>
          <a:p>
            <a:pPr algn="ctr">
              <a:lnSpc>
                <a:spcPct val="50000"/>
              </a:lnSpc>
              <a:spcBef>
                <a:spcPct val="70000"/>
              </a:spcBef>
              <a:spcAft>
                <a:spcPct val="10000"/>
              </a:spcAft>
            </a:pPr>
            <a:r>
              <a:rPr lang="sl-SI" sz="3600" b="1" baseline="30000" dirty="0" smtClean="0"/>
              <a:t>Organizacija</a:t>
            </a:r>
            <a:endParaRPr lang="en-US" sz="3600" b="1" baseline="30000" dirty="0"/>
          </a:p>
          <a:p>
            <a:pPr algn="ctr">
              <a:lnSpc>
                <a:spcPct val="50000"/>
              </a:lnSpc>
              <a:spcBef>
                <a:spcPct val="50000"/>
              </a:spcBef>
            </a:pPr>
            <a:r>
              <a:rPr lang="sl-SI" sz="3600" b="1" baseline="30000" dirty="0" smtClean="0"/>
              <a:t>Naslov</a:t>
            </a:r>
            <a:endParaRPr lang="en-US" sz="3600" dirty="0"/>
          </a:p>
          <a:p>
            <a:pPr algn="ctr">
              <a:lnSpc>
                <a:spcPct val="50000"/>
              </a:lnSpc>
              <a:spcBef>
                <a:spcPct val="50000"/>
              </a:spcBef>
            </a:pPr>
            <a:endParaRPr lang="en-US" sz="3600" dirty="0"/>
          </a:p>
        </p:txBody>
      </p:sp>
      <p:sp>
        <p:nvSpPr>
          <p:cNvPr id="2055" name="Text Box 7"/>
          <p:cNvSpPr txBox="1">
            <a:spLocks noChangeArrowheads="1"/>
          </p:cNvSpPr>
          <p:nvPr/>
        </p:nvSpPr>
        <p:spPr bwMode="auto">
          <a:xfrm>
            <a:off x="2197100" y="9829800"/>
            <a:ext cx="7785100" cy="12293600"/>
          </a:xfrm>
          <a:prstGeom prst="rect">
            <a:avLst/>
          </a:prstGeom>
          <a:noFill/>
          <a:ln w="12700">
            <a:noFill/>
            <a:miter lim="800000"/>
            <a:headEnd/>
            <a:tailEnd/>
          </a:ln>
          <a:effectLst/>
        </p:spPr>
        <p:txBody>
          <a:bodyPr tIns="91440" bIns="91440">
            <a:spAutoFit/>
          </a:bodyPr>
          <a:lstStyle/>
          <a:p>
            <a:pPr>
              <a:spcBef>
                <a:spcPct val="50000"/>
              </a:spcBef>
              <a:tabLst>
                <a:tab pos="500063" algn="l"/>
              </a:tabLst>
            </a:pPr>
            <a:r>
              <a:rPr lang="en-US" sz="4400" b="1" dirty="0" smtClean="0">
                <a:solidFill>
                  <a:srgbClr val="6C18B0"/>
                </a:solidFill>
                <a:latin typeface="Arial" pitchFamily="34" charset="0"/>
              </a:rPr>
              <a:t>Introduction</a:t>
            </a:r>
            <a:r>
              <a:rPr lang="sl-SI" sz="4400" b="1" dirty="0" smtClean="0">
                <a:solidFill>
                  <a:srgbClr val="6C18B0"/>
                </a:solidFill>
                <a:latin typeface="Arial" pitchFamily="34" charset="0"/>
              </a:rPr>
              <a:t>/Uvod</a:t>
            </a:r>
            <a:endParaRPr lang="sl-SI" sz="4400" b="1" dirty="0">
              <a:solidFill>
                <a:srgbClr val="6C18B0"/>
              </a:solidFill>
              <a:latin typeface="Arial" pitchFamily="34" charset="0"/>
            </a:endParaRPr>
          </a:p>
          <a:p>
            <a:pPr>
              <a:spcBef>
                <a:spcPct val="50000"/>
              </a:spcBef>
              <a:tabLst>
                <a:tab pos="500063" algn="l"/>
              </a:tabLst>
            </a:pPr>
            <a:r>
              <a:rPr lang="en-US" sz="2800" dirty="0">
                <a:latin typeface="Times New Roman" pitchFamily="18" charset="0"/>
                <a:cs typeface="Times New Roman" pitchFamily="18" charset="0"/>
              </a:rPr>
              <a:t>Sales of digital consumer devices, particularly digital photo cameras, have caused growth of digital images volume in personal and institutional image collections. These collections are often published and available on the World Wide Web. It is estimated that the number of indexed web pages exceeds 26 billions [</a:t>
            </a:r>
            <a:r>
              <a:rPr lang="sl-SI" sz="2800" dirty="0">
                <a:latin typeface="Times New Roman" pitchFamily="18" charset="0"/>
              </a:rPr>
              <a:t>1</a:t>
            </a:r>
            <a:r>
              <a:rPr lang="en-US" sz="2800" dirty="0">
                <a:latin typeface="Times New Roman" pitchFamily="18" charset="0"/>
                <a:cs typeface="Times New Roman" pitchFamily="18" charset="0"/>
              </a:rPr>
              <a:t>] and </a:t>
            </a:r>
            <a:r>
              <a:rPr lang="sl-SI" sz="2800" dirty="0">
                <a:latin typeface="Times New Roman" pitchFamily="18" charset="0"/>
              </a:rPr>
              <a:t>we </a:t>
            </a:r>
            <a:r>
              <a:rPr lang="en-US" sz="2800" dirty="0">
                <a:latin typeface="Times New Roman" pitchFamily="18" charset="0"/>
                <a:cs typeface="Times New Roman" pitchFamily="18" charset="0"/>
              </a:rPr>
              <a:t>claim </a:t>
            </a:r>
            <a:r>
              <a:rPr lang="sl-SI" sz="2800" dirty="0">
                <a:latin typeface="Times New Roman" pitchFamily="18" charset="0"/>
              </a:rPr>
              <a:t>that </a:t>
            </a:r>
            <a:r>
              <a:rPr lang="en-US" sz="2800" dirty="0">
                <a:latin typeface="Times New Roman" pitchFamily="18" charset="0"/>
                <a:cs typeface="Times New Roman" pitchFamily="18" charset="0"/>
              </a:rPr>
              <a:t>number of indexed web images and video will surpass </a:t>
            </a:r>
            <a:r>
              <a:rPr lang="sl-SI" sz="2800" dirty="0">
                <a:latin typeface="Times New Roman" pitchFamily="18" charset="0"/>
              </a:rPr>
              <a:t>this </a:t>
            </a:r>
            <a:r>
              <a:rPr lang="en-US" sz="2800" dirty="0">
                <a:latin typeface="Times New Roman" pitchFamily="18" charset="0"/>
                <a:cs typeface="Times New Roman" pitchFamily="18" charset="0"/>
              </a:rPr>
              <a:t>in 2008</a:t>
            </a:r>
            <a:r>
              <a:rPr lang="en-US" sz="2800" dirty="0">
                <a:latin typeface="Times New Roman" pitchFamily="18" charset="0"/>
              </a:rPr>
              <a:t>.  </a:t>
            </a:r>
          </a:p>
          <a:p>
            <a:pPr algn="just">
              <a:tabLst>
                <a:tab pos="500063" algn="l"/>
              </a:tabLst>
            </a:pPr>
            <a:endParaRPr lang="en-US" sz="800" dirty="0">
              <a:latin typeface="Times New Roman" pitchFamily="18" charset="0"/>
            </a:endParaRPr>
          </a:p>
          <a:p>
            <a:pPr algn="just">
              <a:tabLst>
                <a:tab pos="500063" algn="l"/>
              </a:tabLst>
            </a:pPr>
            <a:r>
              <a:rPr lang="en-US" sz="2800" dirty="0">
                <a:latin typeface="Times New Roman" pitchFamily="18" charset="0"/>
                <a:cs typeface="Times New Roman" pitchFamily="18" charset="0"/>
              </a:rPr>
              <a:t>By using open source tools typical digital photo album with 50 images can be annotated semantically in one hour. These annotations are then imported into XML database to be available via search with web based semantic image browser. For image browser we have chosen a tool that offers creation of rich Internet applications. Users can run semantic image search by using low-level and high-level descriptors. Web based semantic image browser is portable to several environments and devices as its output is also standard HTML.</a:t>
            </a:r>
            <a:endParaRPr lang="sl-SI" sz="2800" dirty="0">
              <a:latin typeface="Times New Roman" pitchFamily="18" charset="0"/>
            </a:endParaRPr>
          </a:p>
          <a:p>
            <a:pPr algn="just">
              <a:tabLst>
                <a:tab pos="500063" algn="l"/>
              </a:tabLst>
            </a:pPr>
            <a:r>
              <a:rPr lang="en-US" sz="2800" dirty="0">
                <a:latin typeface="Times New Roman" pitchFamily="18" charset="0"/>
                <a:cs typeface="Times New Roman" pitchFamily="18" charset="0"/>
              </a:rPr>
              <a:t>By using this approach the semantic image annotation and search utilizing MPEG-7 is available to home and institutional users for free. Only web based semantic image browser requires development but free open source tools are enough for every user to annotate and search his digital images now and in the future</a:t>
            </a:r>
            <a:r>
              <a:rPr lang="sl-SI" sz="2800" dirty="0">
                <a:latin typeface="Times New Roman" pitchFamily="18" charset="0"/>
              </a:rPr>
              <a:t>.</a:t>
            </a:r>
            <a:endParaRPr lang="en-US" sz="2800" dirty="0">
              <a:latin typeface="Times New Roman" pitchFamily="18" charset="0"/>
            </a:endParaRPr>
          </a:p>
        </p:txBody>
      </p:sp>
      <p:sp>
        <p:nvSpPr>
          <p:cNvPr id="2059" name="Text Box 11"/>
          <p:cNvSpPr txBox="1">
            <a:spLocks noChangeArrowheads="1"/>
          </p:cNvSpPr>
          <p:nvPr/>
        </p:nvSpPr>
        <p:spPr bwMode="auto">
          <a:xfrm>
            <a:off x="2133600" y="22783800"/>
            <a:ext cx="7848600" cy="20223163"/>
          </a:xfrm>
          <a:prstGeom prst="rect">
            <a:avLst/>
          </a:prstGeom>
          <a:noFill/>
          <a:ln w="12700">
            <a:noFill/>
            <a:miter lim="800000"/>
            <a:headEnd/>
            <a:tailEnd/>
          </a:ln>
          <a:effectLst/>
        </p:spPr>
        <p:txBody>
          <a:bodyPr tIns="91440" bIns="91440">
            <a:spAutoFit/>
          </a:bodyPr>
          <a:lstStyle/>
          <a:p>
            <a:pPr>
              <a:spcBef>
                <a:spcPct val="50000"/>
              </a:spcBef>
              <a:tabLst>
                <a:tab pos="508000" algn="l"/>
              </a:tabLst>
            </a:pPr>
            <a:r>
              <a:rPr lang="sl-SI" sz="4400" b="1" dirty="0" smtClean="0">
                <a:solidFill>
                  <a:srgbClr val="6C18B0"/>
                </a:solidFill>
                <a:latin typeface="Arial" pitchFamily="34" charset="0"/>
              </a:rPr>
              <a:t>&lt;Naslov glavnega besedila plakata t.j. prispevka&gt;</a:t>
            </a:r>
            <a:endParaRPr lang="sl-SI" sz="4400" b="1" dirty="0">
              <a:solidFill>
                <a:srgbClr val="6C18B0"/>
              </a:solidFill>
              <a:latin typeface="Arial" pitchFamily="34" charset="0"/>
            </a:endParaRPr>
          </a:p>
          <a:p>
            <a:pPr>
              <a:spcBef>
                <a:spcPct val="50000"/>
              </a:spcBef>
              <a:tabLst>
                <a:tab pos="508000" algn="l"/>
              </a:tabLst>
            </a:pPr>
            <a:r>
              <a:rPr lang="en-US" sz="2800" dirty="0">
                <a:latin typeface="Times New Roman" pitchFamily="18" charset="0"/>
                <a:cs typeface="Times New Roman" pitchFamily="18" charset="0"/>
              </a:rPr>
              <a:t>Multimedia content is described in MPEG-7 by XML Schema descriptors.</a:t>
            </a:r>
            <a:r>
              <a:rPr lang="sl-SI" sz="2800" dirty="0">
                <a:latin typeface="Times New Roman" pitchFamily="18" charset="0"/>
              </a:rPr>
              <a:t> </a:t>
            </a:r>
            <a:r>
              <a:rPr lang="en-US" sz="2800" dirty="0">
                <a:latin typeface="Times New Roman" pitchFamily="18" charset="0"/>
                <a:cs typeface="Times New Roman" pitchFamily="18" charset="0"/>
              </a:rPr>
              <a:t>Searching XML descriptors is possible by XML query facilities (</a:t>
            </a:r>
            <a:r>
              <a:rPr lang="en-US" sz="2800" dirty="0" err="1">
                <a:latin typeface="Times New Roman" pitchFamily="18" charset="0"/>
                <a:cs typeface="Times New Roman" pitchFamily="18" charset="0"/>
              </a:rPr>
              <a:t>XPath</a:t>
            </a:r>
            <a:r>
              <a:rPr lang="en-US" sz="2800" dirty="0">
                <a:latin typeface="Times New Roman" pitchFamily="18" charset="0"/>
                <a:cs typeface="Times New Roman" pitchFamily="18" charset="0"/>
              </a:rPr>
              <a:t> and </a:t>
            </a:r>
            <a:r>
              <a:rPr lang="en-US" sz="2800" dirty="0" err="1">
                <a:latin typeface="Times New Roman" pitchFamily="18" charset="0"/>
                <a:cs typeface="Times New Roman" pitchFamily="18" charset="0"/>
              </a:rPr>
              <a:t>XQuery</a:t>
            </a:r>
            <a:r>
              <a:rPr lang="en-US" sz="2800" dirty="0">
                <a:latin typeface="Times New Roman" pitchFamily="18" charset="0"/>
                <a:cs typeface="Times New Roman" pitchFamily="18" charset="0"/>
              </a:rPr>
              <a:t>).</a:t>
            </a:r>
            <a:r>
              <a:rPr lang="en-US" sz="2800" dirty="0">
                <a:latin typeface="Times New Roman" pitchFamily="18" charset="0"/>
              </a:rPr>
              <a:t> </a:t>
            </a:r>
            <a:r>
              <a:rPr lang="en-US" sz="2800" dirty="0">
                <a:latin typeface="Times New Roman" pitchFamily="18" charset="0"/>
                <a:cs typeface="Times New Roman" pitchFamily="18" charset="0"/>
              </a:rPr>
              <a:t>To enable semantic image search we have to semantically annotate images, provide a query mechanism and develop user interface</a:t>
            </a:r>
            <a:r>
              <a:rPr lang="sl-SI" sz="2800" dirty="0">
                <a:latin typeface="Times New Roman" pitchFamily="18" charset="0"/>
              </a:rPr>
              <a:t>.</a:t>
            </a:r>
            <a:r>
              <a:rPr lang="en-US" sz="2800" dirty="0">
                <a:latin typeface="Times New Roman" pitchFamily="18" charset="0"/>
              </a:rPr>
              <a:t> </a:t>
            </a:r>
          </a:p>
          <a:p>
            <a:pPr algn="just">
              <a:tabLst>
                <a:tab pos="508000" algn="l"/>
              </a:tabLst>
            </a:pPr>
            <a:endParaRPr lang="en-US" sz="800" dirty="0">
              <a:latin typeface="Times New Roman" pitchFamily="18" charset="0"/>
            </a:endParaRPr>
          </a:p>
          <a:p>
            <a:pPr algn="just">
              <a:tabLst>
                <a:tab pos="508000" algn="l"/>
              </a:tabLst>
            </a:pPr>
            <a:r>
              <a:rPr lang="sl-SI" sz="2800" dirty="0">
                <a:latin typeface="Times New Roman" pitchFamily="18" charset="0"/>
              </a:rPr>
              <a:t>S</a:t>
            </a:r>
            <a:r>
              <a:rPr lang="en-US" sz="2800" dirty="0" err="1">
                <a:latin typeface="Times New Roman" pitchFamily="18" charset="0"/>
                <a:cs typeface="Times New Roman" pitchFamily="18" charset="0"/>
              </a:rPr>
              <a:t>emantic</a:t>
            </a:r>
            <a:r>
              <a:rPr lang="en-US" sz="2800" dirty="0">
                <a:latin typeface="Times New Roman" pitchFamily="18" charset="0"/>
                <a:cs typeface="Times New Roman" pitchFamily="18" charset="0"/>
              </a:rPr>
              <a:t> image annotation</a:t>
            </a:r>
            <a:r>
              <a:rPr lang="sl-SI" sz="2800" dirty="0">
                <a:latin typeface="Times New Roman" pitchFamily="18" charset="0"/>
              </a:rPr>
              <a:t> </a:t>
            </a:r>
            <a:r>
              <a:rPr lang="en-US" sz="2800" dirty="0">
                <a:latin typeface="Times New Roman" pitchFamily="18" charset="0"/>
                <a:cs typeface="Times New Roman" pitchFamily="18" charset="0"/>
              </a:rPr>
              <a:t>involves recognizing low-level image descriptors and entering high-level semantic descriptors. While complete semantic image annotation possible with Multimedia Description Tools [</a:t>
            </a:r>
            <a:r>
              <a:rPr lang="sl-SI" sz="2800" dirty="0">
                <a:latin typeface="Times New Roman" pitchFamily="18" charset="0"/>
              </a:rPr>
              <a:t>2</a:t>
            </a:r>
            <a:r>
              <a:rPr lang="en-US" sz="2800" dirty="0">
                <a:latin typeface="Times New Roman" pitchFamily="18" charset="0"/>
                <a:cs typeface="Times New Roman" pitchFamily="18" charset="0"/>
              </a:rPr>
              <a:t>] in MPEG-7 can be developed there is simpler way by using open source tool Caliph [</a:t>
            </a:r>
            <a:r>
              <a:rPr lang="sl-SI" sz="2800" dirty="0">
                <a:latin typeface="Times New Roman" pitchFamily="18" charset="0"/>
              </a:rPr>
              <a:t>3</a:t>
            </a:r>
            <a:r>
              <a:rPr lang="en-US" sz="2800" dirty="0">
                <a:latin typeface="Times New Roman" pitchFamily="18" charset="0"/>
                <a:cs typeface="Times New Roman" pitchFamily="18" charset="0"/>
              </a:rPr>
              <a:t>].</a:t>
            </a:r>
            <a:r>
              <a:rPr lang="sl-SI" sz="2800" dirty="0">
                <a:latin typeface="Times New Roman" pitchFamily="18" charset="0"/>
                <a:cs typeface="Times New Roman" pitchFamily="18" charset="0"/>
              </a:rPr>
              <a:t> </a:t>
            </a:r>
            <a:endParaRPr lang="sl-SI" sz="2800" dirty="0">
              <a:latin typeface="Times New Roman" pitchFamily="18" charset="0"/>
            </a:endParaRPr>
          </a:p>
          <a:p>
            <a:pPr algn="just">
              <a:tabLst>
                <a:tab pos="508000" algn="l"/>
              </a:tabLst>
            </a:pPr>
            <a:r>
              <a:rPr lang="sl-SI" sz="2800" dirty="0">
                <a:latin typeface="Times New Roman" pitchFamily="18" charset="0"/>
              </a:rPr>
              <a:t>While </a:t>
            </a:r>
            <a:r>
              <a:rPr lang="en-US" sz="2800" dirty="0">
                <a:latin typeface="Times New Roman" pitchFamily="18" charset="0"/>
                <a:cs typeface="Times New Roman" pitchFamily="18" charset="0"/>
              </a:rPr>
              <a:t>Caliph </a:t>
            </a:r>
            <a:r>
              <a:rPr lang="sl-SI" sz="2800" dirty="0">
                <a:latin typeface="Times New Roman" pitchFamily="18" charset="0"/>
              </a:rPr>
              <a:t>supports automatic extraction of four </a:t>
            </a:r>
            <a:r>
              <a:rPr lang="en-US" sz="2800" dirty="0">
                <a:latin typeface="Times New Roman" pitchFamily="18" charset="0"/>
                <a:cs typeface="Times New Roman" pitchFamily="18" charset="0"/>
              </a:rPr>
              <a:t>Visual MPEG-7 descriptors available are Dominant Color Descriptor (DCD), Scalable Color Descriptor (SCD), Color Layout Descriptor (CLD) and Edge Histogram Descriptor (EHD)</a:t>
            </a:r>
            <a:r>
              <a:rPr lang="sl-SI" sz="2800" dirty="0">
                <a:latin typeface="Times New Roman" pitchFamily="18" charset="0"/>
              </a:rPr>
              <a:t> semantic meaning must be added manually with t</a:t>
            </a:r>
            <a:r>
              <a:rPr lang="en-US" sz="2800" dirty="0">
                <a:latin typeface="Times New Roman" pitchFamily="18" charset="0"/>
                <a:cs typeface="Times New Roman" pitchFamily="18" charset="0"/>
              </a:rPr>
              <a:t>ext annotation.</a:t>
            </a:r>
            <a:endParaRPr lang="sl-SI" sz="2800" dirty="0">
              <a:latin typeface="Times New Roman" pitchFamily="18" charset="0"/>
            </a:endParaRPr>
          </a:p>
          <a:p>
            <a:pPr algn="just">
              <a:tabLst>
                <a:tab pos="508000" algn="l"/>
              </a:tabLst>
            </a:pPr>
            <a:r>
              <a:rPr lang="en-US" sz="2800" dirty="0">
                <a:latin typeface="Times New Roman" pitchFamily="18" charset="0"/>
                <a:cs typeface="Times New Roman" pitchFamily="18" charset="0"/>
              </a:rPr>
              <a:t>Caliph supports </a:t>
            </a:r>
            <a:r>
              <a:rPr lang="en-US" sz="2800" i="1" dirty="0" err="1">
                <a:latin typeface="Times New Roman" pitchFamily="18" charset="0"/>
                <a:cs typeface="Times New Roman" pitchFamily="18" charset="0"/>
              </a:rPr>
              <a:t>FreeTextAnnotation</a:t>
            </a:r>
            <a:r>
              <a:rPr lang="en-US" sz="2800" dirty="0">
                <a:latin typeface="Times New Roman" pitchFamily="18" charset="0"/>
                <a:cs typeface="Times New Roman" pitchFamily="18" charset="0"/>
              </a:rPr>
              <a:t> and </a:t>
            </a:r>
            <a:r>
              <a:rPr lang="en-US" sz="2800" i="1" dirty="0" err="1">
                <a:latin typeface="Times New Roman" pitchFamily="18" charset="0"/>
                <a:cs typeface="Times New Roman" pitchFamily="18" charset="0"/>
              </a:rPr>
              <a:t>StructuredAnnotation</a:t>
            </a:r>
            <a:r>
              <a:rPr lang="en-US" sz="2800" dirty="0">
                <a:latin typeface="Times New Roman" pitchFamily="18" charset="0"/>
                <a:cs typeface="Times New Roman" pitchFamily="18" charset="0"/>
              </a:rPr>
              <a:t> descriptors. The latter includes </a:t>
            </a:r>
            <a:r>
              <a:rPr lang="en-US" sz="2800" i="1" dirty="0">
                <a:latin typeface="Times New Roman" pitchFamily="18" charset="0"/>
                <a:cs typeface="Times New Roman" pitchFamily="18" charset="0"/>
              </a:rPr>
              <a:t>Who</a:t>
            </a:r>
            <a:r>
              <a:rPr lang="en-US" sz="2800" dirty="0">
                <a:latin typeface="Times New Roman" pitchFamily="18" charset="0"/>
                <a:cs typeface="Times New Roman" pitchFamily="18" charset="0"/>
              </a:rPr>
              <a:t>, </a:t>
            </a:r>
            <a:r>
              <a:rPr lang="en-US" sz="2800" i="1" dirty="0" err="1">
                <a:latin typeface="Times New Roman" pitchFamily="18" charset="0"/>
                <a:cs typeface="Times New Roman" pitchFamily="18" charset="0"/>
              </a:rPr>
              <a:t>WhatAction</a:t>
            </a:r>
            <a:r>
              <a:rPr lang="en-US" sz="2800" dirty="0">
                <a:latin typeface="Times New Roman" pitchFamily="18" charset="0"/>
                <a:cs typeface="Times New Roman" pitchFamily="18" charset="0"/>
              </a:rPr>
              <a:t>, </a:t>
            </a:r>
            <a:r>
              <a:rPr lang="en-US" sz="2800" i="1" dirty="0">
                <a:latin typeface="Times New Roman" pitchFamily="18" charset="0"/>
                <a:cs typeface="Times New Roman" pitchFamily="18" charset="0"/>
              </a:rPr>
              <a:t>Where</a:t>
            </a:r>
            <a:r>
              <a:rPr lang="en-US" sz="2800" dirty="0">
                <a:latin typeface="Times New Roman" pitchFamily="18" charset="0"/>
                <a:cs typeface="Times New Roman" pitchFamily="18" charset="0"/>
              </a:rPr>
              <a:t> and </a:t>
            </a:r>
            <a:r>
              <a:rPr lang="en-US" sz="2800" i="1" dirty="0">
                <a:latin typeface="Times New Roman" pitchFamily="18" charset="0"/>
                <a:cs typeface="Times New Roman" pitchFamily="18" charset="0"/>
              </a:rPr>
              <a:t>When</a:t>
            </a:r>
            <a:r>
              <a:rPr lang="en-US" sz="2800" dirty="0">
                <a:latin typeface="Times New Roman" pitchFamily="18" charset="0"/>
                <a:cs typeface="Times New Roman" pitchFamily="18" charset="0"/>
              </a:rPr>
              <a:t> descriptors to describe image content in more structured form.</a:t>
            </a:r>
            <a:r>
              <a:rPr lang="sl-SI" sz="2800" dirty="0">
                <a:latin typeface="Times New Roman" pitchFamily="18" charset="0"/>
              </a:rPr>
              <a:t> </a:t>
            </a:r>
            <a:r>
              <a:rPr lang="en-US" sz="2800" dirty="0">
                <a:latin typeface="Times New Roman" pitchFamily="18" charset="0"/>
                <a:cs typeface="Times New Roman" pitchFamily="18" charset="0"/>
              </a:rPr>
              <a:t>Real semantic annotation in Caliph is done with graphical user interface.</a:t>
            </a:r>
            <a:endParaRPr lang="sl-SI" sz="2800" dirty="0">
              <a:latin typeface="Times New Roman" pitchFamily="18" charset="0"/>
            </a:endParaRPr>
          </a:p>
          <a:p>
            <a:pPr algn="just">
              <a:tabLst>
                <a:tab pos="508000" algn="l"/>
              </a:tabLst>
            </a:pPr>
            <a:r>
              <a:rPr lang="en-US" sz="2800" dirty="0">
                <a:latin typeface="Times New Roman" pitchFamily="18" charset="0"/>
                <a:cs typeface="Times New Roman" pitchFamily="18" charset="0"/>
              </a:rPr>
              <a:t>MPEG-7 image descriptors are saved as XML file with same name as image filename (without .jpg extension) and with additional .mpeg7.xml extension. Caliph also saves thumbnail sized image that is useful for fast preview and search.</a:t>
            </a:r>
            <a:endParaRPr lang="sl-SI" sz="2800" dirty="0">
              <a:latin typeface="Times New Roman" pitchFamily="18" charset="0"/>
            </a:endParaRPr>
          </a:p>
          <a:p>
            <a:pPr algn="just">
              <a:tabLst>
                <a:tab pos="508000" algn="l"/>
              </a:tabLst>
            </a:pPr>
            <a:r>
              <a:rPr lang="sl-SI" sz="2800" dirty="0">
                <a:latin typeface="Times New Roman" pitchFamily="18" charset="0"/>
              </a:rPr>
              <a:t>For indexing and querying </a:t>
            </a:r>
            <a:r>
              <a:rPr lang="en-US" sz="2800" dirty="0">
                <a:latin typeface="Times New Roman" pitchFamily="18" charset="0"/>
                <a:cs typeface="Times New Roman" pitchFamily="18" charset="0"/>
              </a:rPr>
              <a:t>semantic image annotations </a:t>
            </a:r>
            <a:r>
              <a:rPr lang="sl-SI" sz="2800" dirty="0">
                <a:latin typeface="Times New Roman" pitchFamily="18" charset="0"/>
              </a:rPr>
              <a:t>w</a:t>
            </a:r>
            <a:r>
              <a:rPr lang="en-US" sz="2800" dirty="0">
                <a:latin typeface="Times New Roman" pitchFamily="18" charset="0"/>
                <a:cs typeface="Times New Roman" pitchFamily="18" charset="0"/>
              </a:rPr>
              <a:t>e have chosen open source native XML database </a:t>
            </a:r>
            <a:r>
              <a:rPr lang="en-US" sz="2800" dirty="0" err="1">
                <a:latin typeface="Times New Roman" pitchFamily="18" charset="0"/>
                <a:cs typeface="Times New Roman" pitchFamily="18" charset="0"/>
              </a:rPr>
              <a:t>eXist</a:t>
            </a:r>
            <a:r>
              <a:rPr lang="en-US" sz="2800" dirty="0">
                <a:latin typeface="Times New Roman" pitchFamily="18" charset="0"/>
                <a:cs typeface="Times New Roman" pitchFamily="18" charset="0"/>
              </a:rPr>
              <a:t> [</a:t>
            </a:r>
            <a:r>
              <a:rPr lang="sl-SI" sz="2800" dirty="0">
                <a:latin typeface="Times New Roman" pitchFamily="18" charset="0"/>
              </a:rPr>
              <a:t>4</a:t>
            </a:r>
            <a:r>
              <a:rPr lang="en-US" sz="2800" dirty="0">
                <a:latin typeface="Times New Roman" pitchFamily="18" charset="0"/>
                <a:cs typeface="Times New Roman" pitchFamily="18" charset="0"/>
              </a:rPr>
              <a:t>]</a:t>
            </a:r>
            <a:r>
              <a:rPr lang="sl-SI" sz="2800" dirty="0">
                <a:latin typeface="Times New Roman" pitchFamily="18" charset="0"/>
              </a:rPr>
              <a:t>. </a:t>
            </a:r>
            <a:r>
              <a:rPr lang="en-US" sz="2800" dirty="0">
                <a:latin typeface="Times New Roman" pitchFamily="18" charset="0"/>
                <a:cs typeface="Times New Roman" pitchFamily="18" charset="0"/>
              </a:rPr>
              <a:t>We recommend to import XML descriptors and thumbnail sized images in </a:t>
            </a:r>
            <a:r>
              <a:rPr lang="en-US" sz="2800" dirty="0" err="1">
                <a:latin typeface="Times New Roman" pitchFamily="18" charset="0"/>
                <a:cs typeface="Times New Roman" pitchFamily="18" charset="0"/>
              </a:rPr>
              <a:t>eXist</a:t>
            </a:r>
            <a:r>
              <a:rPr lang="en-US" sz="2800" dirty="0">
                <a:latin typeface="Times New Roman" pitchFamily="18" charset="0"/>
                <a:cs typeface="Times New Roman" pitchFamily="18" charset="0"/>
              </a:rPr>
              <a:t> while leaving original images accessible only via web application.</a:t>
            </a:r>
            <a:endParaRPr lang="sl-SI" sz="2800" dirty="0">
              <a:latin typeface="Times New Roman" pitchFamily="18" charset="0"/>
            </a:endParaRPr>
          </a:p>
          <a:p>
            <a:pPr algn="just">
              <a:tabLst>
                <a:tab pos="508000" algn="l"/>
              </a:tabLst>
            </a:pPr>
            <a:r>
              <a:rPr lang="en-US" sz="2800" dirty="0" err="1">
                <a:latin typeface="Times New Roman" pitchFamily="18" charset="0"/>
                <a:cs typeface="Times New Roman" pitchFamily="18" charset="0"/>
              </a:rPr>
              <a:t>eXist’s</a:t>
            </a:r>
            <a:r>
              <a:rPr lang="en-US" sz="2800" dirty="0">
                <a:latin typeface="Times New Roman" pitchFamily="18" charset="0"/>
                <a:cs typeface="Times New Roman" pitchFamily="18" charset="0"/>
              </a:rPr>
              <a:t> </a:t>
            </a:r>
            <a:r>
              <a:rPr lang="sl-SI" sz="2800" dirty="0">
                <a:latin typeface="Times New Roman" pitchFamily="18" charset="0"/>
              </a:rPr>
              <a:t>installations in the world have some </a:t>
            </a:r>
            <a:r>
              <a:rPr lang="en-US" sz="2800" dirty="0">
                <a:latin typeface="Times New Roman" pitchFamily="18" charset="0"/>
                <a:cs typeface="Times New Roman" pitchFamily="18" charset="0"/>
              </a:rPr>
              <a:t>databases larger than 200 GB. This is suitable for storing MPEG-7 descriptors for large image depositories since XML descriptors and thumbnail image sizes together for one image </a:t>
            </a:r>
            <a:r>
              <a:rPr lang="sl-SI" sz="2800" dirty="0">
                <a:latin typeface="Times New Roman" pitchFamily="18" charset="0"/>
              </a:rPr>
              <a:t>often </a:t>
            </a:r>
            <a:r>
              <a:rPr lang="en-US" sz="2800" dirty="0">
                <a:latin typeface="Times New Roman" pitchFamily="18" charset="0"/>
                <a:cs typeface="Times New Roman" pitchFamily="18" charset="0"/>
              </a:rPr>
              <a:t>do not exceed 10 KB.</a:t>
            </a:r>
            <a:endParaRPr lang="sl-SI" sz="2800" dirty="0">
              <a:latin typeface="Times New Roman" pitchFamily="18" charset="0"/>
            </a:endParaRPr>
          </a:p>
          <a:p>
            <a:pPr algn="just">
              <a:tabLst>
                <a:tab pos="508000" algn="l"/>
              </a:tabLst>
            </a:pPr>
            <a:r>
              <a:rPr lang="en-US" sz="2800" dirty="0">
                <a:latin typeface="Times New Roman" pitchFamily="18" charset="0"/>
                <a:cs typeface="Times New Roman" pitchFamily="18" charset="0"/>
              </a:rPr>
              <a:t>For personal use Caliph’s accompanying application called Emir can be used</a:t>
            </a:r>
            <a:r>
              <a:rPr lang="sl-SI" sz="2800" dirty="0">
                <a:latin typeface="Times New Roman" pitchFamily="18" charset="0"/>
              </a:rPr>
              <a:t> for </a:t>
            </a:r>
            <a:r>
              <a:rPr lang="en-US" sz="2800" dirty="0">
                <a:latin typeface="Times New Roman" pitchFamily="18" charset="0"/>
                <a:cs typeface="Times New Roman" pitchFamily="18" charset="0"/>
              </a:rPr>
              <a:t>querying semantically annotated images. Large Java application is not</a:t>
            </a:r>
            <a:endParaRPr lang="en-US" sz="2800" dirty="0">
              <a:latin typeface="Times New Roman" pitchFamily="18" charset="0"/>
            </a:endParaRPr>
          </a:p>
        </p:txBody>
      </p:sp>
      <p:sp>
        <p:nvSpPr>
          <p:cNvPr id="2063" name="Text Box 15"/>
          <p:cNvSpPr txBox="1">
            <a:spLocks noChangeArrowheads="1"/>
          </p:cNvSpPr>
          <p:nvPr/>
        </p:nvSpPr>
        <p:spPr bwMode="auto">
          <a:xfrm>
            <a:off x="22326600" y="35915600"/>
            <a:ext cx="7162800" cy="7140416"/>
          </a:xfrm>
          <a:prstGeom prst="rect">
            <a:avLst/>
          </a:prstGeom>
          <a:noFill/>
          <a:ln w="12700">
            <a:noFill/>
            <a:miter lim="800000"/>
            <a:headEnd/>
            <a:tailEnd/>
          </a:ln>
          <a:effectLst/>
        </p:spPr>
        <p:txBody>
          <a:bodyPr tIns="91440" bIns="91440">
            <a:spAutoFit/>
          </a:bodyPr>
          <a:lstStyle/>
          <a:p>
            <a:pPr marL="500063" indent="-500063">
              <a:spcBef>
                <a:spcPct val="50000"/>
              </a:spcBef>
            </a:pPr>
            <a:r>
              <a:rPr lang="en-US" sz="4400" b="1" dirty="0" smtClean="0">
                <a:solidFill>
                  <a:srgbClr val="6C18B0"/>
                </a:solidFill>
                <a:latin typeface="Arial" pitchFamily="34" charset="0"/>
              </a:rPr>
              <a:t>References</a:t>
            </a:r>
            <a:r>
              <a:rPr lang="sl-SI" sz="4400" b="1" dirty="0" smtClean="0">
                <a:solidFill>
                  <a:srgbClr val="6C18B0"/>
                </a:solidFill>
                <a:latin typeface="Arial" pitchFamily="34" charset="0"/>
              </a:rPr>
              <a:t>/Reference</a:t>
            </a:r>
            <a:endParaRPr lang="en-US" sz="4400" b="1" dirty="0">
              <a:solidFill>
                <a:srgbClr val="6C18B0"/>
              </a:solidFill>
              <a:latin typeface="Arial" pitchFamily="34" charset="0"/>
            </a:endParaRPr>
          </a:p>
          <a:p>
            <a:pPr marL="500063" indent="-500063"/>
            <a:r>
              <a:rPr lang="sl-SI" sz="2400" dirty="0">
                <a:latin typeface="Times New Roman" pitchFamily="18" charset="0"/>
              </a:rPr>
              <a:t>[1]</a:t>
            </a:r>
            <a:r>
              <a:rPr lang="de-DE" sz="2400" dirty="0">
                <a:latin typeface="Times New Roman" pitchFamily="18" charset="0"/>
                <a:cs typeface="Times New Roman" pitchFamily="18" charset="0"/>
              </a:rPr>
              <a:t> de </a:t>
            </a:r>
            <a:r>
              <a:rPr lang="de-DE" sz="2400" dirty="0" err="1">
                <a:latin typeface="Times New Roman" pitchFamily="18" charset="0"/>
                <a:cs typeface="Times New Roman" pitchFamily="18" charset="0"/>
              </a:rPr>
              <a:t>Kunder</a:t>
            </a:r>
            <a:r>
              <a:rPr lang="de-DE" sz="2400" dirty="0">
                <a:latin typeface="Times New Roman" pitchFamily="18" charset="0"/>
                <a:cs typeface="Times New Roman" pitchFamily="18" charset="0"/>
              </a:rPr>
              <a:t>, M., 2007. </a:t>
            </a:r>
            <a:r>
              <a:rPr lang="en-US" sz="2400" dirty="0">
                <a:latin typeface="Times New Roman" pitchFamily="18" charset="0"/>
                <a:cs typeface="Times New Roman" pitchFamily="18" charset="0"/>
              </a:rPr>
              <a:t>The size of the World Wide Web, Tilburg University, Netherlands, viewed 20 December 2007, &lt;http://www.worldwidewebsize.com/&gt;.</a:t>
            </a:r>
            <a:r>
              <a:rPr lang="sl-SI" sz="2400" dirty="0">
                <a:latin typeface="Times New Roman" pitchFamily="18" charset="0"/>
              </a:rPr>
              <a:t> </a:t>
            </a:r>
            <a:endParaRPr lang="en-US" sz="2400" dirty="0">
              <a:latin typeface="Times New Roman" pitchFamily="18" charset="0"/>
            </a:endParaRPr>
          </a:p>
          <a:p>
            <a:pPr marL="500063" indent="-500063"/>
            <a:r>
              <a:rPr lang="en-US" sz="2400" dirty="0">
                <a:latin typeface="Times New Roman" pitchFamily="18" charset="0"/>
                <a:cs typeface="Times New Roman" pitchFamily="18" charset="0"/>
              </a:rPr>
              <a:t>[2] ISO/IEC 15938-5:2003, 2003. Information technology -- Multimedia content description interface -- Part 5: Multimedia description schemes</a:t>
            </a:r>
            <a:endParaRPr lang="en-US" sz="2400" dirty="0">
              <a:latin typeface="Times New Roman" pitchFamily="18" charset="0"/>
            </a:endParaRPr>
          </a:p>
          <a:p>
            <a:pPr marL="500063" indent="-500063"/>
            <a:r>
              <a:rPr lang="en-US" sz="2400" dirty="0">
                <a:latin typeface="Times New Roman" pitchFamily="18" charset="0"/>
                <a:cs typeface="Times New Roman" pitchFamily="18" charset="0"/>
              </a:rPr>
              <a:t>[</a:t>
            </a:r>
            <a:r>
              <a:rPr lang="sl-SI" sz="2400" dirty="0">
                <a:latin typeface="Times New Roman" pitchFamily="18" charset="0"/>
              </a:rPr>
              <a:t>3</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Lux</a:t>
            </a:r>
            <a:r>
              <a:rPr lang="en-US" sz="2400" dirty="0">
                <a:latin typeface="Times New Roman" pitchFamily="18" charset="0"/>
                <a:cs typeface="Times New Roman" pitchFamily="18" charset="0"/>
              </a:rPr>
              <a:t>, M., 2007. </a:t>
            </a:r>
            <a:r>
              <a:rPr lang="en-US" sz="2400" dirty="0" err="1">
                <a:latin typeface="Times New Roman" pitchFamily="18" charset="0"/>
                <a:cs typeface="Times New Roman" pitchFamily="18" charset="0"/>
              </a:rPr>
              <a:t>Caliph&amp;Emir</a:t>
            </a:r>
            <a:r>
              <a:rPr lang="en-US" sz="2400" dirty="0">
                <a:latin typeface="Times New Roman" pitchFamily="18" charset="0"/>
                <a:cs typeface="Times New Roman" pitchFamily="18" charset="0"/>
              </a:rPr>
              <a:t>, Mathias </a:t>
            </a:r>
            <a:r>
              <a:rPr lang="en-US" sz="2400" dirty="0" err="1">
                <a:latin typeface="Times New Roman" pitchFamily="18" charset="0"/>
                <a:cs typeface="Times New Roman" pitchFamily="18" charset="0"/>
              </a:rPr>
              <a:t>Lux</a:t>
            </a:r>
            <a:r>
              <a:rPr lang="en-US" sz="2400" dirty="0">
                <a:latin typeface="Times New Roman" pitchFamily="18" charset="0"/>
                <a:cs typeface="Times New Roman" pitchFamily="18" charset="0"/>
              </a:rPr>
              <a:t>, Klagenfurt, Austria, viewed 20 December 2007, &lt;http://www.semanticmetadata.net/features&gt;.</a:t>
            </a:r>
            <a:r>
              <a:rPr lang="sl-SI" sz="2400" dirty="0">
                <a:latin typeface="Times New Roman" pitchFamily="18" charset="0"/>
              </a:rPr>
              <a:t> </a:t>
            </a:r>
            <a:endParaRPr lang="en-US" sz="2400" dirty="0">
              <a:latin typeface="Times New Roman" pitchFamily="18" charset="0"/>
            </a:endParaRPr>
          </a:p>
          <a:p>
            <a:pPr marL="500063" indent="-500063"/>
            <a:r>
              <a:rPr lang="en-US" sz="2400" dirty="0">
                <a:latin typeface="Times New Roman" pitchFamily="18" charset="0"/>
                <a:cs typeface="Times New Roman" pitchFamily="18" charset="0"/>
              </a:rPr>
              <a:t>[</a:t>
            </a:r>
            <a:r>
              <a:rPr lang="sl-SI" sz="2400" dirty="0">
                <a:latin typeface="Times New Roman" pitchFamily="18" charset="0"/>
              </a:rPr>
              <a:t>4</a:t>
            </a:r>
            <a:r>
              <a:rPr lang="en-US" sz="2400" dirty="0">
                <a:latin typeface="Times New Roman" pitchFamily="18" charset="0"/>
                <a:cs typeface="Times New Roman" pitchFamily="18" charset="0"/>
              </a:rPr>
              <a:t>] Meier, W. et al, 2007. </a:t>
            </a:r>
            <a:r>
              <a:rPr lang="en-US" sz="2400" dirty="0" err="1">
                <a:latin typeface="Times New Roman" pitchFamily="18" charset="0"/>
                <a:cs typeface="Times New Roman" pitchFamily="18" charset="0"/>
              </a:rPr>
              <a:t>eXist</a:t>
            </a:r>
            <a:r>
              <a:rPr lang="en-US" sz="2400" dirty="0">
                <a:latin typeface="Times New Roman" pitchFamily="18" charset="0"/>
                <a:cs typeface="Times New Roman" pitchFamily="18" charset="0"/>
              </a:rPr>
              <a:t>, internet, viewed 17 December 2007, &lt;http://www.exist-db.org/&gt;.</a:t>
            </a:r>
            <a:endParaRPr lang="sl-SI" sz="2400" dirty="0">
              <a:latin typeface="Times New Roman" pitchFamily="18" charset="0"/>
            </a:endParaRPr>
          </a:p>
          <a:p>
            <a:pPr marL="500063" indent="-500063"/>
            <a:r>
              <a:rPr lang="en-US" sz="2400" dirty="0">
                <a:latin typeface="Times New Roman" pitchFamily="18" charset="0"/>
                <a:cs typeface="Times New Roman" pitchFamily="18" charset="0"/>
              </a:rPr>
              <a:t>[5] Laszlo Systems, 2007. </a:t>
            </a:r>
            <a:r>
              <a:rPr lang="en-US" sz="2400" dirty="0" err="1">
                <a:latin typeface="Times New Roman" pitchFamily="18" charset="0"/>
                <a:cs typeface="Times New Roman" pitchFamily="18" charset="0"/>
              </a:rPr>
              <a:t>OpenLaszlo</a:t>
            </a:r>
            <a:r>
              <a:rPr lang="en-US" sz="2400" dirty="0">
                <a:latin typeface="Times New Roman" pitchFamily="18" charset="0"/>
                <a:cs typeface="Times New Roman" pitchFamily="18" charset="0"/>
              </a:rPr>
              <a:t>, Laszlo Systems Inc., San Mateo, California, US, viewed 20 December 2007, &lt;http://www.openlaszlo.org/&gt;.</a:t>
            </a:r>
            <a:endParaRPr lang="sl-SI" sz="2400" dirty="0">
              <a:latin typeface="Times New Roman" pitchFamily="18" charset="0"/>
            </a:endParaRPr>
          </a:p>
          <a:p>
            <a:pPr marL="500063" indent="-500063"/>
            <a:r>
              <a:rPr lang="en-US" sz="2400" dirty="0">
                <a:latin typeface="Times New Roman" pitchFamily="18" charset="0"/>
                <a:cs typeface="Times New Roman" pitchFamily="18" charset="0"/>
              </a:rPr>
              <a:t>[</a:t>
            </a:r>
            <a:r>
              <a:rPr lang="sl-SI" sz="2400" dirty="0">
                <a:latin typeface="Times New Roman" pitchFamily="18" charset="0"/>
              </a:rPr>
              <a:t>6</a:t>
            </a:r>
            <a:r>
              <a:rPr lang="en-US" sz="2400" dirty="0">
                <a:latin typeface="Times New Roman" pitchFamily="18" charset="0"/>
                <a:cs typeface="Times New Roman" pitchFamily="18" charset="0"/>
              </a:rPr>
              <a:t>] MAF Special Interest Group, 2007. MAF, internet, viewed 15 February 2007, &lt;http://maf.nist.gov/&gt;.</a:t>
            </a:r>
            <a:endParaRPr lang="en-IE" sz="2400" dirty="0">
              <a:latin typeface="Times New Roman" pitchFamily="18" charset="0"/>
              <a:cs typeface="Times New Roman" pitchFamily="18" charset="0"/>
            </a:endParaRPr>
          </a:p>
        </p:txBody>
      </p:sp>
      <p:sp>
        <p:nvSpPr>
          <p:cNvPr id="2139" name="Text Box 91"/>
          <p:cNvSpPr txBox="1">
            <a:spLocks noChangeArrowheads="1"/>
          </p:cNvSpPr>
          <p:nvPr/>
        </p:nvSpPr>
        <p:spPr bwMode="auto">
          <a:xfrm>
            <a:off x="16916400" y="14630400"/>
            <a:ext cx="6492875" cy="579438"/>
          </a:xfrm>
          <a:prstGeom prst="rect">
            <a:avLst/>
          </a:prstGeom>
          <a:noFill/>
          <a:ln w="9525">
            <a:noFill/>
            <a:miter lim="800000"/>
            <a:headEnd/>
            <a:tailEnd/>
          </a:ln>
          <a:effectLst/>
        </p:spPr>
        <p:txBody>
          <a:bodyPr>
            <a:spAutoFit/>
          </a:bodyPr>
          <a:lstStyle/>
          <a:p>
            <a:pPr>
              <a:spcBef>
                <a:spcPct val="50000"/>
              </a:spcBef>
            </a:pPr>
            <a:endParaRPr lang="en-GB" sz="3200"/>
          </a:p>
        </p:txBody>
      </p:sp>
      <p:sp>
        <p:nvSpPr>
          <p:cNvPr id="2437" name="Rectangle 389"/>
          <p:cNvSpPr>
            <a:spLocks noChangeArrowheads="1"/>
          </p:cNvSpPr>
          <p:nvPr/>
        </p:nvSpPr>
        <p:spPr bwMode="auto">
          <a:xfrm>
            <a:off x="0" y="22780625"/>
            <a:ext cx="269875" cy="274638"/>
          </a:xfrm>
          <a:prstGeom prst="rect">
            <a:avLst/>
          </a:prstGeom>
          <a:noFill/>
          <a:ln w="9525">
            <a:noFill/>
            <a:miter lim="800000"/>
            <a:headEnd/>
            <a:tailEnd/>
          </a:ln>
          <a:effectLst/>
        </p:spPr>
        <p:txBody>
          <a:bodyPr wrap="none" anchor="ctr">
            <a:spAutoFit/>
          </a:bodyPr>
          <a:lstStyle/>
          <a:p>
            <a:r>
              <a:rPr lang="en-US" sz="1200">
                <a:cs typeface="Times New Roman" pitchFamily="18" charset="0"/>
              </a:rPr>
              <a:t>  </a:t>
            </a:r>
            <a:endParaRPr lang="en-US" sz="2400">
              <a:latin typeface="Times New Roman" pitchFamily="18" charset="0"/>
            </a:endParaRPr>
          </a:p>
        </p:txBody>
      </p:sp>
      <p:sp>
        <p:nvSpPr>
          <p:cNvPr id="2484" name="Line 436"/>
          <p:cNvSpPr>
            <a:spLocks noChangeShapeType="1"/>
          </p:cNvSpPr>
          <p:nvPr/>
        </p:nvSpPr>
        <p:spPr bwMode="auto">
          <a:xfrm>
            <a:off x="0" y="7696200"/>
            <a:ext cx="32004000" cy="0"/>
          </a:xfrm>
          <a:prstGeom prst="line">
            <a:avLst/>
          </a:prstGeom>
          <a:noFill/>
          <a:ln w="9525">
            <a:solidFill>
              <a:srgbClr val="6C18B0"/>
            </a:solidFill>
            <a:round/>
            <a:headEnd/>
            <a:tailEnd/>
          </a:ln>
          <a:effectLst/>
        </p:spPr>
        <p:txBody>
          <a:bodyPr/>
          <a:lstStyle/>
          <a:p>
            <a:endParaRPr lang="sl-SI"/>
          </a:p>
        </p:txBody>
      </p:sp>
      <p:sp>
        <p:nvSpPr>
          <p:cNvPr id="2531" name="Text Box 483"/>
          <p:cNvSpPr txBox="1">
            <a:spLocks noChangeArrowheads="1"/>
          </p:cNvSpPr>
          <p:nvPr/>
        </p:nvSpPr>
        <p:spPr bwMode="auto">
          <a:xfrm>
            <a:off x="23545800" y="7135813"/>
            <a:ext cx="7880350" cy="549275"/>
          </a:xfrm>
          <a:prstGeom prst="rect">
            <a:avLst/>
          </a:prstGeom>
          <a:noFill/>
          <a:ln w="12700">
            <a:noFill/>
            <a:miter lim="800000"/>
            <a:headEnd/>
            <a:tailEnd/>
          </a:ln>
          <a:effectLst/>
        </p:spPr>
        <p:txBody>
          <a:bodyPr tIns="91440" bIns="91440">
            <a:spAutoFit/>
          </a:bodyPr>
          <a:lstStyle/>
          <a:p>
            <a:pPr algn="just">
              <a:spcBef>
                <a:spcPct val="50000"/>
              </a:spcBef>
              <a:tabLst>
                <a:tab pos="500063" algn="l"/>
              </a:tabLst>
            </a:pPr>
            <a:r>
              <a:rPr lang="en-IE" sz="2400">
                <a:latin typeface="Times New Roman" pitchFamily="18" charset="0"/>
              </a:rPr>
              <a:t>. </a:t>
            </a:r>
            <a:endParaRPr lang="en-US" sz="2400">
              <a:latin typeface="Times New Roman" pitchFamily="18" charset="0"/>
            </a:endParaRPr>
          </a:p>
        </p:txBody>
      </p:sp>
      <p:sp>
        <p:nvSpPr>
          <p:cNvPr id="2532" name="Text Box 484"/>
          <p:cNvSpPr txBox="1">
            <a:spLocks noChangeArrowheads="1"/>
          </p:cNvSpPr>
          <p:nvPr/>
        </p:nvSpPr>
        <p:spPr bwMode="auto">
          <a:xfrm>
            <a:off x="22250400" y="9829800"/>
            <a:ext cx="7224713" cy="8802410"/>
          </a:xfrm>
          <a:prstGeom prst="rect">
            <a:avLst/>
          </a:prstGeom>
          <a:noFill/>
          <a:ln w="12700">
            <a:noFill/>
            <a:miter lim="800000"/>
            <a:headEnd/>
            <a:tailEnd/>
          </a:ln>
          <a:effectLst/>
        </p:spPr>
        <p:txBody>
          <a:bodyPr tIns="91440" bIns="91440">
            <a:spAutoFit/>
          </a:bodyPr>
          <a:lstStyle/>
          <a:p>
            <a:pPr algn="just">
              <a:spcBef>
                <a:spcPct val="50000"/>
              </a:spcBef>
              <a:tabLst>
                <a:tab pos="500063" algn="l"/>
              </a:tabLst>
            </a:pPr>
            <a:r>
              <a:rPr lang="en-US" sz="4400" b="1" dirty="0" err="1" smtClean="0">
                <a:solidFill>
                  <a:srgbClr val="6C18B0"/>
                </a:solidFill>
                <a:latin typeface="Arial" pitchFamily="34" charset="0"/>
              </a:rPr>
              <a:t>Resul</a:t>
            </a:r>
            <a:r>
              <a:rPr lang="sl-SI" sz="4400" b="1" dirty="0" smtClean="0">
                <a:solidFill>
                  <a:srgbClr val="6C18B0"/>
                </a:solidFill>
                <a:latin typeface="Arial" pitchFamily="34" charset="0"/>
              </a:rPr>
              <a:t>ts/Rezultati</a:t>
            </a:r>
            <a:endParaRPr lang="en-US" sz="4400" b="1" dirty="0">
              <a:solidFill>
                <a:srgbClr val="6C18B0"/>
              </a:solidFill>
              <a:latin typeface="Arial" pitchFamily="34" charset="0"/>
            </a:endParaRPr>
          </a:p>
          <a:p>
            <a:pPr algn="just">
              <a:spcBef>
                <a:spcPct val="50000"/>
              </a:spcBef>
              <a:tabLst>
                <a:tab pos="500063" algn="l"/>
              </a:tabLst>
            </a:pPr>
            <a:endParaRPr lang="en-US" sz="800" b="1" dirty="0"/>
          </a:p>
          <a:p>
            <a:pPr algn="just">
              <a:tabLst>
                <a:tab pos="500063" algn="l"/>
              </a:tabLst>
            </a:pPr>
            <a:r>
              <a:rPr lang="en-US" sz="2800" dirty="0">
                <a:latin typeface="Times New Roman" pitchFamily="18" charset="0"/>
                <a:cs typeface="Times New Roman" pitchFamily="18" charset="0"/>
              </a:rPr>
              <a:t>Web image search application is shown in Figure 3. Typical search for semantic relation is displayed, in this case for images where user has typed a place where one particular event is organized every year. He has chosen MPEG-7 semantic relation </a:t>
            </a:r>
            <a:r>
              <a:rPr lang="en-US" sz="2800" i="1" dirty="0" err="1">
                <a:latin typeface="Times New Roman" pitchFamily="18" charset="0"/>
                <a:cs typeface="Times New Roman" pitchFamily="18" charset="0"/>
              </a:rPr>
              <a:t>locationOf</a:t>
            </a:r>
            <a:r>
              <a:rPr lang="en-US" sz="2800" dirty="0">
                <a:latin typeface="Times New Roman" pitchFamily="18" charset="0"/>
                <a:cs typeface="Times New Roman" pitchFamily="18" charset="0"/>
              </a:rPr>
              <a:t>  that ties places with events. Returned results include images which have this semantic relation in their descriptors. Since semantic relations are normative in MPEG-7 they are fetched from XML source file and displayed in middle selection field (e.g. </a:t>
            </a:r>
            <a:r>
              <a:rPr lang="en-US" sz="2800" i="1" dirty="0" err="1">
                <a:latin typeface="Times New Roman" pitchFamily="18" charset="0"/>
                <a:cs typeface="Times New Roman" pitchFamily="18" charset="0"/>
              </a:rPr>
              <a:t>locationOf</a:t>
            </a:r>
            <a:r>
              <a:rPr lang="en-US" sz="2800" dirty="0">
                <a:latin typeface="Times New Roman" pitchFamily="18" charset="0"/>
                <a:cs typeface="Times New Roman" pitchFamily="18" charset="0"/>
              </a:rPr>
              <a:t>).</a:t>
            </a:r>
            <a:endParaRPr lang="sl-SI" sz="2800" dirty="0">
              <a:latin typeface="Times New Roman" pitchFamily="18" charset="0"/>
            </a:endParaRPr>
          </a:p>
          <a:p>
            <a:pPr algn="just">
              <a:tabLst>
                <a:tab pos="500063" algn="l"/>
              </a:tabLst>
            </a:pPr>
            <a:r>
              <a:rPr lang="en-US" sz="2800" dirty="0">
                <a:latin typeface="Times New Roman" pitchFamily="18" charset="0"/>
                <a:cs typeface="Times New Roman" pitchFamily="18" charset="0"/>
              </a:rPr>
              <a:t>Personal image collection of 1.000 images was annotated for case example. Time for renaming and moving one typical album of 50 images, plus images overview and deletion, automatic MPEG-7 extraction and manual semantic annotation is given in Table 1.</a:t>
            </a:r>
            <a:endParaRPr lang="en-US" sz="2800" dirty="0">
              <a:latin typeface="Times New Roman" pitchFamily="18" charset="0"/>
            </a:endParaRPr>
          </a:p>
        </p:txBody>
      </p:sp>
      <p:sp>
        <p:nvSpPr>
          <p:cNvPr id="2585" name="Text Box 537"/>
          <p:cNvSpPr txBox="1">
            <a:spLocks noChangeArrowheads="1"/>
          </p:cNvSpPr>
          <p:nvPr/>
        </p:nvSpPr>
        <p:spPr bwMode="auto">
          <a:xfrm>
            <a:off x="12115800" y="24688800"/>
            <a:ext cx="184150" cy="701675"/>
          </a:xfrm>
          <a:prstGeom prst="rect">
            <a:avLst/>
          </a:prstGeom>
          <a:noFill/>
          <a:ln w="9525">
            <a:noFill/>
            <a:miter lim="800000"/>
            <a:headEnd/>
            <a:tailEnd/>
          </a:ln>
          <a:effectLst/>
        </p:spPr>
        <p:txBody>
          <a:bodyPr wrap="none">
            <a:spAutoFit/>
          </a:bodyPr>
          <a:lstStyle/>
          <a:p>
            <a:endParaRPr lang="sl-SI"/>
          </a:p>
        </p:txBody>
      </p:sp>
      <p:sp>
        <p:nvSpPr>
          <p:cNvPr id="2589" name="Text Box 541"/>
          <p:cNvSpPr txBox="1">
            <a:spLocks noChangeArrowheads="1"/>
          </p:cNvSpPr>
          <p:nvPr/>
        </p:nvSpPr>
        <p:spPr bwMode="auto">
          <a:xfrm>
            <a:off x="11277600" y="39395400"/>
            <a:ext cx="9601200" cy="3568700"/>
          </a:xfrm>
          <a:prstGeom prst="rect">
            <a:avLst/>
          </a:prstGeom>
          <a:noFill/>
          <a:ln w="9525">
            <a:noFill/>
            <a:miter lim="800000"/>
            <a:headEnd/>
            <a:tailEnd/>
          </a:ln>
          <a:effectLst/>
        </p:spPr>
        <p:txBody>
          <a:bodyPr>
            <a:spAutoFit/>
          </a:bodyPr>
          <a:lstStyle/>
          <a:p>
            <a:pPr eaLnBrk="0" hangingPunct="0"/>
            <a:r>
              <a:rPr lang="sl-SI" sz="3200" b="1" dirty="0" smtClean="0">
                <a:solidFill>
                  <a:srgbClr val="6C18B0"/>
                </a:solidFill>
                <a:latin typeface="Arial" pitchFamily="34" charset="0"/>
              </a:rPr>
              <a:t>&lt;Naslov glavnega besedila t.j. prispevka (cont</a:t>
            </a:r>
            <a:r>
              <a:rPr lang="sl-SI" sz="3200" b="1" dirty="0">
                <a:solidFill>
                  <a:srgbClr val="6C18B0"/>
                </a:solidFill>
                <a:latin typeface="Arial" pitchFamily="34" charset="0"/>
              </a:rPr>
              <a:t>.)</a:t>
            </a:r>
            <a:endParaRPr lang="en-US" sz="3200" dirty="0">
              <a:solidFill>
                <a:srgbClr val="6C18B0"/>
              </a:solidFill>
              <a:latin typeface="Arial" pitchFamily="34" charset="0"/>
            </a:endParaRPr>
          </a:p>
          <a:p>
            <a:pPr algn="just"/>
            <a:r>
              <a:rPr lang="en-US" sz="2800" dirty="0">
                <a:latin typeface="Times New Roman" pitchFamily="18" charset="0"/>
                <a:cs typeface="Times New Roman" pitchFamily="18" charset="0"/>
              </a:rPr>
              <a:t>suitable for web client usage so we have created semantic image browser with </a:t>
            </a:r>
            <a:r>
              <a:rPr lang="en-US" sz="2800" dirty="0" err="1">
                <a:latin typeface="Times New Roman" pitchFamily="18" charset="0"/>
                <a:cs typeface="Times New Roman" pitchFamily="18" charset="0"/>
              </a:rPr>
              <a:t>OpenLaszlo</a:t>
            </a:r>
            <a:r>
              <a:rPr lang="sl-SI" sz="2800" dirty="0">
                <a:latin typeface="Times New Roman" pitchFamily="18" charset="0"/>
              </a:rPr>
              <a:t> [5]</a:t>
            </a:r>
            <a:r>
              <a:rPr lang="en-US" sz="2800" dirty="0">
                <a:latin typeface="Times New Roman" pitchFamily="18" charset="0"/>
                <a:cs typeface="Times New Roman" pitchFamily="18" charset="0"/>
              </a:rPr>
              <a:t>.</a:t>
            </a:r>
            <a:endParaRPr lang="sl-SI" sz="2800" dirty="0">
              <a:latin typeface="Times New Roman" pitchFamily="18" charset="0"/>
            </a:endParaRPr>
          </a:p>
          <a:p>
            <a:pPr algn="just"/>
            <a:r>
              <a:rPr lang="en-US" sz="2800" dirty="0">
                <a:latin typeface="Times New Roman" pitchFamily="18" charset="0"/>
                <a:cs typeface="Times New Roman" pitchFamily="18" charset="0"/>
              </a:rPr>
              <a:t>Because of previous knowledge and experience of developing in </a:t>
            </a:r>
            <a:r>
              <a:rPr lang="en-US" sz="2800" dirty="0" err="1">
                <a:latin typeface="Times New Roman" pitchFamily="18" charset="0"/>
                <a:cs typeface="Times New Roman" pitchFamily="18" charset="0"/>
              </a:rPr>
              <a:t>OpenLaszlo</a:t>
            </a:r>
            <a:r>
              <a:rPr lang="en-US" sz="2800" dirty="0">
                <a:latin typeface="Times New Roman" pitchFamily="18" charset="0"/>
                <a:cs typeface="Times New Roman" pitchFamily="18" charset="0"/>
              </a:rPr>
              <a:t> basic web application interface was done in only two days. Defining </a:t>
            </a:r>
            <a:r>
              <a:rPr lang="en-US" sz="2800" dirty="0" err="1">
                <a:latin typeface="Times New Roman" pitchFamily="18" charset="0"/>
                <a:cs typeface="Times New Roman" pitchFamily="18" charset="0"/>
              </a:rPr>
              <a:t>XQuery</a:t>
            </a:r>
            <a:r>
              <a:rPr lang="en-US" sz="2800" dirty="0">
                <a:latin typeface="Times New Roman" pitchFamily="18" charset="0"/>
                <a:cs typeface="Times New Roman" pitchFamily="18" charset="0"/>
              </a:rPr>
              <a:t> search and image similarity queries with scripting visually appealing image tasks to enrich usability and filtering of results required six weeks of development.</a:t>
            </a:r>
            <a:r>
              <a:rPr lang="sl-SI" sz="2800" dirty="0">
                <a:latin typeface="Times New Roman" pitchFamily="18" charset="0"/>
              </a:rPr>
              <a:t> </a:t>
            </a:r>
            <a:endParaRPr lang="en-US" sz="2800" dirty="0">
              <a:latin typeface="Times New Roman" pitchFamily="18" charset="0"/>
            </a:endParaRPr>
          </a:p>
        </p:txBody>
      </p:sp>
      <p:sp>
        <p:nvSpPr>
          <p:cNvPr id="2591" name="Text Box 543"/>
          <p:cNvSpPr txBox="1">
            <a:spLocks noChangeArrowheads="1"/>
          </p:cNvSpPr>
          <p:nvPr/>
        </p:nvSpPr>
        <p:spPr bwMode="auto">
          <a:xfrm>
            <a:off x="17297400" y="16908463"/>
            <a:ext cx="3863975" cy="701675"/>
          </a:xfrm>
          <a:prstGeom prst="rect">
            <a:avLst/>
          </a:prstGeom>
          <a:noFill/>
          <a:ln w="9525">
            <a:noFill/>
            <a:miter lim="800000"/>
            <a:headEnd/>
            <a:tailEnd/>
          </a:ln>
          <a:effectLst/>
        </p:spPr>
        <p:txBody>
          <a:bodyPr>
            <a:spAutoFit/>
          </a:bodyPr>
          <a:lstStyle/>
          <a:p>
            <a:pPr>
              <a:spcBef>
                <a:spcPct val="50000"/>
              </a:spcBef>
            </a:pPr>
            <a:endParaRPr lang="sl-SI"/>
          </a:p>
        </p:txBody>
      </p:sp>
      <p:sp>
        <p:nvSpPr>
          <p:cNvPr id="2592" name="Text Box 544"/>
          <p:cNvSpPr txBox="1">
            <a:spLocks noChangeArrowheads="1"/>
          </p:cNvSpPr>
          <p:nvPr/>
        </p:nvSpPr>
        <p:spPr bwMode="auto">
          <a:xfrm>
            <a:off x="22326600" y="24457025"/>
            <a:ext cx="7162800" cy="3965575"/>
          </a:xfrm>
          <a:prstGeom prst="rect">
            <a:avLst/>
          </a:prstGeom>
          <a:noFill/>
          <a:ln w="9525">
            <a:noFill/>
            <a:miter lim="800000"/>
            <a:headEnd/>
            <a:tailEnd/>
          </a:ln>
          <a:effectLst/>
        </p:spPr>
        <p:txBody>
          <a:bodyPr>
            <a:spAutoFit/>
          </a:bodyPr>
          <a:lstStyle/>
          <a:p>
            <a:pPr>
              <a:spcBef>
                <a:spcPct val="50000"/>
              </a:spcBef>
            </a:pPr>
            <a:r>
              <a:rPr lang="sl-SI" sz="4400" b="1" dirty="0" smtClean="0">
                <a:solidFill>
                  <a:srgbClr val="6C18B0"/>
                </a:solidFill>
                <a:latin typeface="Arial" pitchFamily="34" charset="0"/>
              </a:rPr>
              <a:t>Conclusion/Zaključek</a:t>
            </a:r>
            <a:endParaRPr lang="en-US" sz="4400" b="1" dirty="0">
              <a:solidFill>
                <a:srgbClr val="6C18B0"/>
              </a:solidFill>
              <a:latin typeface="Arial" pitchFamily="34" charset="0"/>
            </a:endParaRPr>
          </a:p>
          <a:p>
            <a:pPr>
              <a:spcBef>
                <a:spcPct val="50000"/>
              </a:spcBef>
            </a:pPr>
            <a:r>
              <a:rPr lang="en-US" sz="2800" dirty="0">
                <a:latin typeface="Times New Roman" pitchFamily="18" charset="0"/>
                <a:cs typeface="Times New Roman" pitchFamily="18" charset="0"/>
              </a:rPr>
              <a:t>By using open source tools we can organize and semantically annotate image collections in standard way (MPEG-7). Less than an hour for typical album annotation should be acceptable time for users wishing to ease search of their images in the future. </a:t>
            </a:r>
            <a:r>
              <a:rPr lang="sl-SI" sz="2800" dirty="0">
                <a:latin typeface="Times New Roman" pitchFamily="18" charset="0"/>
              </a:rPr>
              <a:t>U</a:t>
            </a:r>
            <a:r>
              <a:rPr lang="en-US" sz="2800" dirty="0" err="1">
                <a:latin typeface="Times New Roman" pitchFamily="18" charset="0"/>
                <a:cs typeface="Times New Roman" pitchFamily="18" charset="0"/>
              </a:rPr>
              <a:t>seful</a:t>
            </a:r>
            <a:r>
              <a:rPr lang="en-US" sz="2800" dirty="0">
                <a:latin typeface="Times New Roman" pitchFamily="18" charset="0"/>
                <a:cs typeface="Times New Roman" pitchFamily="18" charset="0"/>
              </a:rPr>
              <a:t> desktop and web </a:t>
            </a:r>
            <a:r>
              <a:rPr lang="sl-SI" sz="2800" dirty="0">
                <a:latin typeface="Times New Roman" pitchFamily="18" charset="0"/>
              </a:rPr>
              <a:t>semantic image </a:t>
            </a:r>
            <a:r>
              <a:rPr lang="en-US" sz="2800" dirty="0">
                <a:latin typeface="Times New Roman" pitchFamily="18" charset="0"/>
                <a:cs typeface="Times New Roman" pitchFamily="18" charset="0"/>
              </a:rPr>
              <a:t>applications can be built today.</a:t>
            </a:r>
            <a:endParaRPr lang="sl-SI" sz="2800" dirty="0">
              <a:latin typeface="Times New Roman" pitchFamily="18" charset="0"/>
            </a:endParaRPr>
          </a:p>
        </p:txBody>
      </p:sp>
      <p:sp>
        <p:nvSpPr>
          <p:cNvPr id="2604" name="Text Box 556"/>
          <p:cNvSpPr txBox="1">
            <a:spLocks noChangeArrowheads="1"/>
          </p:cNvSpPr>
          <p:nvPr/>
        </p:nvSpPr>
        <p:spPr bwMode="auto">
          <a:xfrm>
            <a:off x="10972800" y="9906000"/>
            <a:ext cx="10591800" cy="707886"/>
          </a:xfrm>
          <a:prstGeom prst="rect">
            <a:avLst/>
          </a:prstGeom>
          <a:noFill/>
          <a:ln w="9525">
            <a:noFill/>
            <a:miter lim="800000"/>
            <a:headEnd/>
            <a:tailEnd/>
          </a:ln>
          <a:effectLst/>
        </p:spPr>
        <p:txBody>
          <a:bodyPr>
            <a:spAutoFit/>
          </a:bodyPr>
          <a:lstStyle/>
          <a:p>
            <a:pPr algn="ctr">
              <a:spcBef>
                <a:spcPct val="50000"/>
              </a:spcBef>
            </a:pPr>
            <a:r>
              <a:rPr lang="en-US" dirty="0">
                <a:solidFill>
                  <a:srgbClr val="6C18B0"/>
                </a:solidFill>
                <a:latin typeface="Times New Roman" pitchFamily="18" charset="0"/>
              </a:rPr>
              <a:t>Fig</a:t>
            </a:r>
            <a:r>
              <a:rPr lang="sl-SI" dirty="0" smtClean="0">
                <a:solidFill>
                  <a:srgbClr val="6C18B0"/>
                </a:solidFill>
                <a:latin typeface="Times New Roman" pitchFamily="18" charset="0"/>
              </a:rPr>
              <a:t>ure/Slika </a:t>
            </a:r>
            <a:r>
              <a:rPr lang="en-US" dirty="0">
                <a:solidFill>
                  <a:srgbClr val="6C18B0"/>
                </a:solidFill>
                <a:latin typeface="Times New Roman" pitchFamily="18" charset="0"/>
              </a:rPr>
              <a:t>1</a:t>
            </a:r>
            <a:r>
              <a:rPr lang="sl-SI" dirty="0">
                <a:solidFill>
                  <a:srgbClr val="6C18B0"/>
                </a:solidFill>
                <a:latin typeface="Times New Roman" pitchFamily="18" charset="0"/>
              </a:rPr>
              <a:t>.</a:t>
            </a:r>
            <a:r>
              <a:rPr lang="en-US" dirty="0">
                <a:solidFill>
                  <a:srgbClr val="6C18B0"/>
                </a:solidFill>
                <a:latin typeface="Times New Roman" pitchFamily="18" charset="0"/>
              </a:rPr>
              <a:t> </a:t>
            </a:r>
            <a:r>
              <a:rPr lang="sl-SI" dirty="0" smtClean="0">
                <a:solidFill>
                  <a:srgbClr val="6C18B0"/>
                </a:solidFill>
                <a:latin typeface="Times New Roman" pitchFamily="18" charset="0"/>
                <a:cs typeface="Times New Roman" pitchFamily="18" charset="0"/>
              </a:rPr>
              <a:t>Naslov slike</a:t>
            </a:r>
            <a:endParaRPr lang="en-US" dirty="0">
              <a:solidFill>
                <a:srgbClr val="6C18B0"/>
              </a:solidFill>
              <a:latin typeface="Times New Roman" pitchFamily="18" charset="0"/>
            </a:endParaRPr>
          </a:p>
        </p:txBody>
      </p:sp>
      <p:sp>
        <p:nvSpPr>
          <p:cNvPr id="2611" name="Text Box 563"/>
          <p:cNvSpPr txBox="1">
            <a:spLocks noChangeArrowheads="1"/>
          </p:cNvSpPr>
          <p:nvPr/>
        </p:nvSpPr>
        <p:spPr bwMode="auto">
          <a:xfrm>
            <a:off x="16611600" y="18821400"/>
            <a:ext cx="2438400" cy="701675"/>
          </a:xfrm>
          <a:prstGeom prst="rect">
            <a:avLst/>
          </a:prstGeom>
          <a:noFill/>
          <a:ln w="9525">
            <a:noFill/>
            <a:miter lim="800000"/>
            <a:headEnd/>
            <a:tailEnd/>
          </a:ln>
          <a:effectLst/>
        </p:spPr>
        <p:txBody>
          <a:bodyPr>
            <a:spAutoFit/>
          </a:bodyPr>
          <a:lstStyle/>
          <a:p>
            <a:pPr>
              <a:spcBef>
                <a:spcPct val="50000"/>
              </a:spcBef>
            </a:pPr>
            <a:endParaRPr lang="sl-SI"/>
          </a:p>
        </p:txBody>
      </p:sp>
      <p:sp>
        <p:nvSpPr>
          <p:cNvPr id="2619" name="Text Box 571"/>
          <p:cNvSpPr txBox="1">
            <a:spLocks noChangeArrowheads="1"/>
          </p:cNvSpPr>
          <p:nvPr/>
        </p:nvSpPr>
        <p:spPr bwMode="auto">
          <a:xfrm>
            <a:off x="11506200" y="35966400"/>
            <a:ext cx="3886200" cy="701675"/>
          </a:xfrm>
          <a:prstGeom prst="rect">
            <a:avLst/>
          </a:prstGeom>
          <a:noFill/>
          <a:ln w="9525">
            <a:noFill/>
            <a:miter lim="800000"/>
            <a:headEnd/>
            <a:tailEnd/>
          </a:ln>
          <a:effectLst/>
        </p:spPr>
        <p:txBody>
          <a:bodyPr>
            <a:spAutoFit/>
          </a:bodyPr>
          <a:lstStyle/>
          <a:p>
            <a:pPr>
              <a:spcBef>
                <a:spcPct val="50000"/>
              </a:spcBef>
            </a:pPr>
            <a:endParaRPr lang="sl-SI"/>
          </a:p>
        </p:txBody>
      </p:sp>
      <p:sp>
        <p:nvSpPr>
          <p:cNvPr id="2638" name="Text Box 590"/>
          <p:cNvSpPr txBox="1">
            <a:spLocks noChangeArrowheads="1"/>
          </p:cNvSpPr>
          <p:nvPr/>
        </p:nvSpPr>
        <p:spPr bwMode="auto">
          <a:xfrm>
            <a:off x="19659600" y="19354800"/>
            <a:ext cx="9677400" cy="1077218"/>
          </a:xfrm>
          <a:prstGeom prst="rect">
            <a:avLst/>
          </a:prstGeom>
          <a:noFill/>
          <a:ln w="9525">
            <a:noFill/>
            <a:miter lim="800000"/>
            <a:headEnd/>
            <a:tailEnd/>
          </a:ln>
          <a:effectLst/>
        </p:spPr>
        <p:txBody>
          <a:bodyPr>
            <a:spAutoFit/>
          </a:bodyPr>
          <a:lstStyle/>
          <a:p>
            <a:pPr>
              <a:spcBef>
                <a:spcPct val="50000"/>
              </a:spcBef>
            </a:pPr>
            <a:r>
              <a:rPr lang="sl-SI" sz="3200" dirty="0" smtClean="0">
                <a:solidFill>
                  <a:srgbClr val="6C18B0"/>
                </a:solidFill>
              </a:rPr>
              <a:t>Table/Tabela </a:t>
            </a:r>
            <a:r>
              <a:rPr lang="sl-SI" sz="3200" dirty="0">
                <a:solidFill>
                  <a:srgbClr val="6C18B0"/>
                </a:solidFill>
              </a:rPr>
              <a:t>1. </a:t>
            </a:r>
            <a:r>
              <a:rPr lang="en-US" sz="3200" dirty="0">
                <a:solidFill>
                  <a:srgbClr val="6C18B0"/>
                </a:solidFill>
                <a:cs typeface="Times New Roman" pitchFamily="18" charset="0"/>
              </a:rPr>
              <a:t> </a:t>
            </a:r>
            <a:r>
              <a:rPr lang="sl-SI" sz="3200" dirty="0" smtClean="0">
                <a:solidFill>
                  <a:srgbClr val="6C18B0"/>
                </a:solidFill>
                <a:cs typeface="Times New Roman" pitchFamily="18" charset="0"/>
              </a:rPr>
              <a:t>Naslov te tabele in kaj prikazujejo podatki v njej</a:t>
            </a:r>
            <a:endParaRPr lang="sl-SI" sz="3200" dirty="0">
              <a:solidFill>
                <a:srgbClr val="6C18B0"/>
              </a:solidFill>
            </a:endParaRPr>
          </a:p>
        </p:txBody>
      </p:sp>
      <p:sp>
        <p:nvSpPr>
          <p:cNvPr id="2642" name="Text Box 594"/>
          <p:cNvSpPr txBox="1">
            <a:spLocks noChangeArrowheads="1"/>
          </p:cNvSpPr>
          <p:nvPr/>
        </p:nvSpPr>
        <p:spPr bwMode="auto">
          <a:xfrm>
            <a:off x="11277600" y="19110325"/>
            <a:ext cx="7772400" cy="707886"/>
          </a:xfrm>
          <a:prstGeom prst="rect">
            <a:avLst/>
          </a:prstGeom>
          <a:noFill/>
          <a:ln w="9525">
            <a:noFill/>
            <a:miter lim="800000"/>
            <a:headEnd/>
            <a:tailEnd/>
          </a:ln>
          <a:effectLst/>
        </p:spPr>
        <p:txBody>
          <a:bodyPr>
            <a:spAutoFit/>
          </a:bodyPr>
          <a:lstStyle/>
          <a:p>
            <a:pPr>
              <a:spcBef>
                <a:spcPct val="50000"/>
              </a:spcBef>
            </a:pPr>
            <a:r>
              <a:rPr lang="en-US" dirty="0">
                <a:solidFill>
                  <a:srgbClr val="6C18B0"/>
                </a:solidFill>
                <a:latin typeface="Times New Roman" pitchFamily="18" charset="0"/>
              </a:rPr>
              <a:t>Fig</a:t>
            </a:r>
            <a:r>
              <a:rPr lang="sl-SI" dirty="0" smtClean="0">
                <a:solidFill>
                  <a:srgbClr val="6C18B0"/>
                </a:solidFill>
                <a:latin typeface="Times New Roman" pitchFamily="18" charset="0"/>
              </a:rPr>
              <a:t>ure/Slika </a:t>
            </a:r>
            <a:r>
              <a:rPr lang="sl-SI" dirty="0">
                <a:solidFill>
                  <a:srgbClr val="6C18B0"/>
                </a:solidFill>
                <a:latin typeface="Times New Roman" pitchFamily="18" charset="0"/>
              </a:rPr>
              <a:t>2.</a:t>
            </a:r>
            <a:r>
              <a:rPr lang="en-US" dirty="0">
                <a:solidFill>
                  <a:srgbClr val="6C18B0"/>
                </a:solidFill>
                <a:latin typeface="Times New Roman" pitchFamily="18" charset="0"/>
              </a:rPr>
              <a:t> </a:t>
            </a:r>
            <a:r>
              <a:rPr lang="sl-SI" dirty="0" smtClean="0">
                <a:solidFill>
                  <a:srgbClr val="6C18B0"/>
                </a:solidFill>
                <a:latin typeface="Times New Roman" pitchFamily="18" charset="0"/>
                <a:cs typeface="Times New Roman" pitchFamily="18" charset="0"/>
              </a:rPr>
              <a:t>Naslov slike 2</a:t>
            </a:r>
            <a:endParaRPr lang="en-US" dirty="0">
              <a:solidFill>
                <a:srgbClr val="6C18B0"/>
              </a:solidFill>
              <a:latin typeface="Times New Roman" pitchFamily="18" charset="0"/>
            </a:endParaRPr>
          </a:p>
        </p:txBody>
      </p:sp>
      <p:sp>
        <p:nvSpPr>
          <p:cNvPr id="2643" name="Text Box 595"/>
          <p:cNvSpPr txBox="1">
            <a:spLocks noChangeArrowheads="1"/>
          </p:cNvSpPr>
          <p:nvPr/>
        </p:nvSpPr>
        <p:spPr bwMode="auto">
          <a:xfrm>
            <a:off x="10972800" y="30127575"/>
            <a:ext cx="10591800" cy="707886"/>
          </a:xfrm>
          <a:prstGeom prst="rect">
            <a:avLst/>
          </a:prstGeom>
          <a:noFill/>
          <a:ln w="9525">
            <a:noFill/>
            <a:miter lim="800000"/>
            <a:headEnd/>
            <a:tailEnd/>
          </a:ln>
          <a:effectLst/>
        </p:spPr>
        <p:txBody>
          <a:bodyPr>
            <a:spAutoFit/>
          </a:bodyPr>
          <a:lstStyle/>
          <a:p>
            <a:pPr algn="ctr">
              <a:spcBef>
                <a:spcPct val="50000"/>
              </a:spcBef>
            </a:pPr>
            <a:r>
              <a:rPr lang="en-US" dirty="0">
                <a:solidFill>
                  <a:srgbClr val="6C18B0"/>
                </a:solidFill>
                <a:latin typeface="Times New Roman" pitchFamily="18" charset="0"/>
              </a:rPr>
              <a:t>Fig</a:t>
            </a:r>
            <a:r>
              <a:rPr lang="sl-SI" dirty="0" smtClean="0">
                <a:solidFill>
                  <a:srgbClr val="6C18B0"/>
                </a:solidFill>
                <a:latin typeface="Times New Roman" pitchFamily="18" charset="0"/>
              </a:rPr>
              <a:t>ure/Slika </a:t>
            </a:r>
            <a:r>
              <a:rPr lang="sl-SI" dirty="0">
                <a:solidFill>
                  <a:srgbClr val="6C18B0"/>
                </a:solidFill>
                <a:latin typeface="Times New Roman" pitchFamily="18" charset="0"/>
              </a:rPr>
              <a:t>3.</a:t>
            </a:r>
            <a:r>
              <a:rPr lang="en-US" dirty="0">
                <a:solidFill>
                  <a:srgbClr val="6C18B0"/>
                </a:solidFill>
                <a:latin typeface="Times New Roman" pitchFamily="18" charset="0"/>
              </a:rPr>
              <a:t> </a:t>
            </a:r>
            <a:r>
              <a:rPr lang="sl-SI" dirty="0" smtClean="0">
                <a:solidFill>
                  <a:srgbClr val="6C18B0"/>
                </a:solidFill>
                <a:latin typeface="Times New Roman" pitchFamily="18" charset="0"/>
                <a:cs typeface="Times New Roman" pitchFamily="18" charset="0"/>
              </a:rPr>
              <a:t>Naslov slike 3</a:t>
            </a:r>
            <a:endParaRPr lang="en-US" dirty="0">
              <a:solidFill>
                <a:srgbClr val="6C18B0"/>
              </a:solidFill>
              <a:latin typeface="Times New Roman" pitchFamily="18" charset="0"/>
              <a:cs typeface="Times New Roman" pitchFamily="18" charset="0"/>
            </a:endParaRPr>
          </a:p>
        </p:txBody>
      </p:sp>
      <p:sp>
        <p:nvSpPr>
          <p:cNvPr id="2645" name="Text Box 597"/>
          <p:cNvSpPr txBox="1">
            <a:spLocks noChangeArrowheads="1"/>
          </p:cNvSpPr>
          <p:nvPr/>
        </p:nvSpPr>
        <p:spPr bwMode="auto">
          <a:xfrm>
            <a:off x="22326600" y="28767088"/>
            <a:ext cx="7162800" cy="6801862"/>
          </a:xfrm>
          <a:prstGeom prst="rect">
            <a:avLst/>
          </a:prstGeom>
          <a:noFill/>
          <a:ln w="9525">
            <a:noFill/>
            <a:miter lim="800000"/>
            <a:headEnd/>
            <a:tailEnd/>
          </a:ln>
          <a:effectLst/>
        </p:spPr>
        <p:txBody>
          <a:bodyPr>
            <a:spAutoFit/>
          </a:bodyPr>
          <a:lstStyle/>
          <a:p>
            <a:pPr>
              <a:spcBef>
                <a:spcPct val="50000"/>
              </a:spcBef>
            </a:pPr>
            <a:r>
              <a:rPr lang="sl-SI" sz="4400" b="1" dirty="0">
                <a:solidFill>
                  <a:srgbClr val="6C18B0"/>
                </a:solidFill>
                <a:latin typeface="Arial" pitchFamily="34" charset="0"/>
              </a:rPr>
              <a:t>Future </a:t>
            </a:r>
            <a:r>
              <a:rPr lang="sl-SI" sz="4400" b="1" dirty="0" smtClean="0">
                <a:solidFill>
                  <a:srgbClr val="6C18B0"/>
                </a:solidFill>
                <a:latin typeface="Arial" pitchFamily="34" charset="0"/>
              </a:rPr>
              <a:t>work/Prihodnje d.</a:t>
            </a:r>
            <a:endParaRPr lang="en-US" sz="4400" b="1" dirty="0">
              <a:solidFill>
                <a:srgbClr val="6C18B0"/>
              </a:solidFill>
              <a:latin typeface="Arial" pitchFamily="34" charset="0"/>
            </a:endParaRPr>
          </a:p>
          <a:p>
            <a:pPr>
              <a:spcBef>
                <a:spcPct val="50000"/>
              </a:spcBef>
            </a:pPr>
            <a:r>
              <a:rPr lang="en-US" sz="2800" dirty="0">
                <a:latin typeface="Times New Roman" pitchFamily="18" charset="0"/>
                <a:cs typeface="Times New Roman" pitchFamily="18" charset="0"/>
              </a:rPr>
              <a:t>Our web client application can be used in various browsers now and we plan to adapt it to mobile devices.</a:t>
            </a:r>
          </a:p>
          <a:p>
            <a:pPr>
              <a:spcBef>
                <a:spcPct val="50000"/>
              </a:spcBef>
            </a:pPr>
            <a:r>
              <a:rPr lang="en-US" sz="2800" dirty="0">
                <a:latin typeface="Times New Roman" pitchFamily="18" charset="0"/>
                <a:cs typeface="Times New Roman" pitchFamily="18" charset="0"/>
              </a:rPr>
              <a:t>Semantic image annotation application for average user requires automatic recognition of objects. Desktop application must therefore be made for semantic annotation and fast semantic search. For current and future handy mobile devices only client e.g. browsing and searching application is practical. This includes </a:t>
            </a:r>
            <a:r>
              <a:rPr lang="sl-SI" sz="2800" dirty="0">
                <a:latin typeface="Times New Roman" pitchFamily="18" charset="0"/>
              </a:rPr>
              <a:t>ISO/IEC </a:t>
            </a:r>
            <a:r>
              <a:rPr lang="en-US" sz="2800" dirty="0">
                <a:latin typeface="Times New Roman" pitchFamily="18" charset="0"/>
                <a:cs typeface="Times New Roman" pitchFamily="18" charset="0"/>
              </a:rPr>
              <a:t>Photo Player Multimedia Application Format (MAF) [</a:t>
            </a:r>
            <a:r>
              <a:rPr lang="sl-SI" sz="2800" dirty="0">
                <a:latin typeface="Times New Roman" pitchFamily="18" charset="0"/>
              </a:rPr>
              <a:t>6</a:t>
            </a:r>
            <a:r>
              <a:rPr lang="en-US" sz="2800" dirty="0">
                <a:latin typeface="Times New Roman" pitchFamily="18" charset="0"/>
                <a:cs typeface="Times New Roman" pitchFamily="18" charset="0"/>
              </a:rPr>
              <a:t>] that uses limited MPEG-7 description schemas for image annotation.</a:t>
            </a:r>
            <a:r>
              <a:rPr lang="sl-SI" sz="2800" dirty="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Default Design">
      <a:majorFont>
        <a:latin typeface="Times New Roman"/>
        <a:ea typeface=""/>
        <a:cs typeface=""/>
      </a:majorFont>
      <a:minorFont>
        <a:latin typeface="Times New Roman"/>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ova 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5293</TotalTime>
  <Words>1139</Words>
  <Application>Microsoft Office PowerPoint</Application>
  <PresentationFormat>Po meri</PresentationFormat>
  <Paragraphs>50</Paragraphs>
  <Slides>1</Slides>
  <Notes>1</Notes>
  <HiddenSlides>0</HiddenSlides>
  <MMClips>0</MMClips>
  <ScaleCrop>false</ScaleCrop>
  <HeadingPairs>
    <vt:vector size="4" baseType="variant">
      <vt:variant>
        <vt:lpstr>Tema</vt:lpstr>
      </vt:variant>
      <vt:variant>
        <vt:i4>1</vt:i4>
      </vt:variant>
      <vt:variant>
        <vt:lpstr>Naslovi diapozitivov</vt:lpstr>
      </vt:variant>
      <vt:variant>
        <vt:i4>1</vt:i4>
      </vt:variant>
    </vt:vector>
  </HeadingPairs>
  <TitlesOfParts>
    <vt:vector size="2" baseType="lpstr">
      <vt:lpstr>Default Design</vt:lpstr>
      <vt:lpstr>Diapozitiv 1</vt:lpstr>
    </vt:vector>
  </TitlesOfParts>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Predloga za znastvene plakate</dc:title>
  <dc:subject>Tiskan plakat za konference in promocijo</dc:subject>
  <dc:creator>Sergej Rinc</dc:creator>
  <cp:keywords>PowerPoint, PPT, predloga, plakat</cp:keywords>
  <dc:description>Seveda lahko prilagodite po želji. Pazite na lepo obliko (poravnanost besedila, uravnoteženost - enak spodnji rob, razmiki med stolpci ipd).</dc:description>
  <cp:lastModifiedBy>Sergej Rinc</cp:lastModifiedBy>
  <cp:revision>475</cp:revision>
  <cp:lastPrinted>2004-05-01T11:19:50Z</cp:lastPrinted>
  <dcterms:created xsi:type="dcterms:W3CDTF">2000-07-07T15:10:51Z</dcterms:created>
  <dcterms:modified xsi:type="dcterms:W3CDTF">2009-12-04T15:28:10Z</dcterms:modified>
  <cp:category>Predstavitev konferenca</cp:category>
</cp:coreProperties>
</file>